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EE6AEE0E-54AD-426F-8868-6EC93623A32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9" d="100"/>
          <a:sy n="99" d="100"/>
        </p:scale>
        <p:origin x="-528"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1048750"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8751"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7620822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1048609" name="Google Shape;55;g916e7d4463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10" name="Google Shape;56;g916e7d4463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1048659" name="Google Shape;922;g918fc280e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60" name="Google Shape;923;g918fc280e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1048683" name="Google Shape;746;g918fc280e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684" name="Google Shape;747;g918fc280e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3284890-85D2-4D7B-8EF5-15A9C1DB8F42}" type="datetimeFigureOut">
              <a:rPr lang="en-US" smtClean="0"/>
              <a:t>3/1/2023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57CC2-0FC8-4686-B024-99790E0F5162}"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764DA5-CD3D-4590-A511-FCD3BC7A793E}"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048611"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lvl1pPr>
            <a:lvl2pPr lvl="1">
              <a:spcBef>
                <a:spcPts val="0"/>
              </a:spcBef>
              <a:spcAft>
                <a:spcPts val="0"/>
              </a:spcAft>
              <a:buSzPts val="2800"/>
              <a:buNone/>
            </a:lvl2pPr>
            <a:lvl3pPr lvl="2">
              <a:spcBef>
                <a:spcPts val="0"/>
              </a:spcBef>
              <a:spcAft>
                <a:spcPts val="0"/>
              </a:spcAft>
              <a:buSzPts val="2800"/>
              <a:buNone/>
            </a:lvl3pPr>
            <a:lvl4pPr lvl="3">
              <a:spcBef>
                <a:spcPts val="0"/>
              </a:spcBef>
              <a:spcAft>
                <a:spcPts val="0"/>
              </a:spcAft>
              <a:buSzPts val="2800"/>
              <a:buNone/>
            </a:lvl4pPr>
            <a:lvl5pPr lvl="4">
              <a:spcBef>
                <a:spcPts val="0"/>
              </a:spcBef>
              <a:spcAft>
                <a:spcPts val="0"/>
              </a:spcAft>
              <a:buSzPts val="2800"/>
              <a:buNone/>
            </a:lvl5pPr>
            <a:lvl6pPr lvl="5">
              <a:spcBef>
                <a:spcPts val="0"/>
              </a:spcBef>
              <a:spcAft>
                <a:spcPts val="0"/>
              </a:spcAft>
              <a:buSzPts val="2800"/>
              <a:buNone/>
            </a:lvl6pPr>
            <a:lvl7pPr lvl="6">
              <a:spcBef>
                <a:spcPts val="0"/>
              </a:spcBef>
              <a:spcAft>
                <a:spcPts val="0"/>
              </a:spcAft>
              <a:buSzPts val="2800"/>
              <a:buNone/>
            </a:lvl7pPr>
            <a:lvl8pPr lvl="7">
              <a:spcBef>
                <a:spcPts val="0"/>
              </a:spcBef>
              <a:spcAft>
                <a:spcPts val="0"/>
              </a:spcAft>
              <a:buSzPts val="2800"/>
              <a:buNone/>
            </a:lvl8pPr>
            <a:lvl9pPr lvl="8">
              <a:spcBef>
                <a:spcPts val="0"/>
              </a:spcBef>
              <a:spcAft>
                <a:spcPts val="0"/>
              </a:spcAft>
              <a:buSzPts val="2800"/>
              <a:buNone/>
            </a:lvl9pPr>
          </a:lstStyle>
          <a:p>
            <a:endParaRPr/>
          </a:p>
        </p:txBody>
      </p:sp>
      <p:sp>
        <p:nvSpPr>
          <p:cNvPr id="1048612"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lvl1pPr>
            <a:lvl2pPr marL="914400" lvl="1" indent="-317500">
              <a:spcBef>
                <a:spcPts val="1600"/>
              </a:spcBef>
              <a:spcAft>
                <a:spcPts val="0"/>
              </a:spcAft>
              <a:buSzPts val="1400"/>
              <a:buChar char="○"/>
            </a:lvl2pPr>
            <a:lvl3pPr marL="1371600" lvl="2" indent="-317500">
              <a:spcBef>
                <a:spcPts val="1600"/>
              </a:spcBef>
              <a:spcAft>
                <a:spcPts val="0"/>
              </a:spcAft>
              <a:buSzPts val="1400"/>
              <a:buChar char="■"/>
            </a:lvl3pPr>
            <a:lvl4pPr marL="1828800" lvl="3" indent="-317500">
              <a:spcBef>
                <a:spcPts val="1600"/>
              </a:spcBef>
              <a:spcAft>
                <a:spcPts val="0"/>
              </a:spcAft>
              <a:buSzPts val="1400"/>
              <a:buChar char="●"/>
            </a:lvl4pPr>
            <a:lvl5pPr marL="2286000" lvl="4" indent="-317500">
              <a:spcBef>
                <a:spcPts val="1600"/>
              </a:spcBef>
              <a:spcAft>
                <a:spcPts val="0"/>
              </a:spcAft>
              <a:buSzPts val="1400"/>
              <a:buChar char="○"/>
            </a:lvl5pPr>
            <a:lvl6pPr marL="2743200" lvl="5" indent="-317500">
              <a:spcBef>
                <a:spcPts val="1600"/>
              </a:spcBef>
              <a:spcAft>
                <a:spcPts val="0"/>
              </a:spcAft>
              <a:buSzPts val="1400"/>
              <a:buChar char="■"/>
            </a:lvl6pPr>
            <a:lvl7pPr marL="3200400" lvl="6" indent="-317500">
              <a:spcBef>
                <a:spcPts val="1600"/>
              </a:spcBef>
              <a:spcAft>
                <a:spcPts val="0"/>
              </a:spcAft>
              <a:buSzPts val="1400"/>
              <a:buChar char="●"/>
            </a:lvl7pPr>
            <a:lvl8pPr marL="3657600" lvl="7" indent="-317500">
              <a:spcBef>
                <a:spcPts val="1600"/>
              </a:spcBef>
              <a:spcAft>
                <a:spcPts val="0"/>
              </a:spcAft>
              <a:buSzPts val="1400"/>
              <a:buChar char="○"/>
            </a:lvl8pPr>
            <a:lvl9pPr marL="4114800" lvl="8" indent="-317500">
              <a:spcBef>
                <a:spcPts val="1600"/>
              </a:spcBef>
              <a:spcAft>
                <a:spcPts val="1600"/>
              </a:spcAft>
              <a:buSzPts val="1400"/>
              <a:buChar char="■"/>
            </a:lvl9pPr>
          </a:lstStyle>
          <a:p>
            <a:endParaRPr/>
          </a:p>
        </p:txBody>
      </p:sp>
      <p:sp>
        <p:nvSpPr>
          <p:cNvPr id="1048613"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lvl1pPr>
            <a:lvl2pPr lvl="1">
              <a:buNone/>
            </a:lvl2pPr>
            <a:lvl3pPr lvl="2">
              <a:buNone/>
            </a:lvl3pPr>
            <a:lvl4pPr lvl="3">
              <a:buNone/>
            </a:lvl4pPr>
            <a:lvl5pPr lvl="4">
              <a:buNone/>
            </a:lvl5pPr>
            <a:lvl6pPr lvl="5">
              <a:buNone/>
            </a:lvl6pPr>
            <a:lvl7pPr lvl="6">
              <a:buNone/>
            </a:lvl7pPr>
            <a:lvl8pPr lvl="7">
              <a:buNone/>
            </a:lvl8pPr>
            <a:lvl9pPr lvl="8">
              <a:buNone/>
            </a:lvl9pPr>
          </a:lstStyle>
          <a:p>
            <a:pPr marL="0" lvl="0" indent="0" algn="r" rtl="0">
              <a:spcBef>
                <a:spcPts val="0"/>
              </a:spcBef>
              <a:spcAft>
                <a:spcPts val="0"/>
              </a:spcAft>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F5661D-6934-4B32-B92C-470368BF1EC6}"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6F822A4-8DA6-4447-9B1F-C5DB58435268}" type="datetimeFigureOut">
              <a:rPr lang="en-US" smtClean="0"/>
              <a:t>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4812507"/>
            <a:ext cx="762000" cy="273844"/>
          </a:xfrm>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548D31E-DCDA-41A7-9C67-C4B11B94D21D}"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3762C0-B258-48F1-ADE6-176B4174CCDD}" type="datetimeFigureOut">
              <a:rPr lang="en-US" smtClean="0"/>
              <a:t>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7919A6-33EB-49BD-A62F-1FA56B9F9712}" type="datetimeFigureOut">
              <a:rPr lang="en-US" smtClean="0"/>
              <a:t>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16AA21-1863-4931-97CB-99D0A168701B}"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3/1/2023</a:t>
            </a:fld>
            <a:endParaRPr lang="en-US" dirty="0"/>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duotone>
              <a:prstClr val="black"/>
              <a:schemeClr val="accent5">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8664C608-40B1-4030-A28D-5B74BC98ADCE}" type="datetimeFigureOut">
              <a:rPr lang="en-US" smtClean="0"/>
              <a:t>3/1/2023</a:t>
            </a:fld>
            <a:endParaRPr lang="en-US" dirty="0"/>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1048602" name="Google Shape;58;p15"/>
          <p:cNvSpPr txBox="1"/>
          <p:nvPr/>
        </p:nvSpPr>
        <p:spPr>
          <a:xfrm>
            <a:off x="3825296" y="3019"/>
            <a:ext cx="5318703" cy="1515581"/>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IN" sz="4800" b="1" i="1" dirty="0">
                <a:solidFill>
                  <a:schemeClr val="accent6">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i="1" dirty="0">
                <a:ln w="6600">
                  <a:solidFill>
                    <a:schemeClr val="accent2"/>
                  </a:solidFill>
                  <a:prstDash val="solid"/>
                </a:ln>
                <a:solidFill>
                  <a:schemeClr val="accent6">
                    <a:lumMod val="40000"/>
                    <a:lumOff val="60000"/>
                  </a:schemeClr>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endParaRPr sz="4800" b="1" i="1" dirty="0">
              <a:solidFill>
                <a:schemeClr val="accent6">
                  <a:lumMod val="40000"/>
                  <a:lumOff val="60000"/>
                </a:schemeClr>
              </a:solidFill>
              <a:effectLst>
                <a:outerShdw blurRad="38100" dist="38100" dir="2700000" algn="tl">
                  <a:srgbClr val="000000">
                    <a:alpha val="43137"/>
                  </a:srgbClr>
                </a:outerShdw>
              </a:effectLst>
              <a:latin typeface="Times New Roman" panose="02020603050405020304" pitchFamily="18" charset="0"/>
              <a:ea typeface="Fira Sans"/>
              <a:cs typeface="Times New Roman" panose="02020603050405020304" pitchFamily="18" charset="0"/>
              <a:sym typeface="Fira Sans"/>
            </a:endParaRPr>
          </a:p>
        </p:txBody>
      </p:sp>
      <p:sp>
        <p:nvSpPr>
          <p:cNvPr id="1048603" name="Google Shape;59;p15"/>
          <p:cNvSpPr txBox="1"/>
          <p:nvPr/>
        </p:nvSpPr>
        <p:spPr>
          <a:xfrm>
            <a:off x="259882" y="1614375"/>
            <a:ext cx="8508733" cy="889800"/>
          </a:xfrm>
          <a:prstGeom prst="rect">
            <a:avLst/>
          </a:prstGeom>
          <a:noFill/>
          <a:ln>
            <a:noFill/>
          </a:ln>
        </p:spPr>
        <p:txBody>
          <a:bodyPr spcFirstLastPara="1" wrap="square" lIns="91425" tIns="91425" rIns="91425" bIns="91425" anchor="ctr" anchorCtr="0">
            <a:noAutofit/>
          </a:bodyPr>
          <a:lstStyle/>
          <a:p>
            <a:pPr algn="ctr"/>
            <a:r>
              <a:rPr lang="en-IN" sz="5400" b="1" dirty="0">
                <a:ln w="12700" cmpd="sng">
                  <a:solidFill>
                    <a:schemeClr val="tx1">
                      <a:lumMod val="75000"/>
                      <a:lumOff val="25000"/>
                    </a:schemeClr>
                  </a:solidFill>
                  <a:prstDash val="solid"/>
                </a:ln>
                <a:solidFill>
                  <a:schemeClr val="bg1"/>
                </a:solidFill>
                <a:latin typeface="Algerian" panose="04020705040A02060702" pitchFamily="82" charset="0"/>
                <a:cs typeface="Times New Roman" panose="02020603050405020304" pitchFamily="18" charset="0"/>
              </a:rPr>
              <a:t>Value Chain Analysis</a:t>
            </a:r>
          </a:p>
        </p:txBody>
      </p:sp>
      <p:sp>
        <p:nvSpPr>
          <p:cNvPr id="1048608" name="Google Shape;59;p15"/>
          <p:cNvSpPr txBox="1"/>
          <p:nvPr/>
        </p:nvSpPr>
        <p:spPr>
          <a:xfrm>
            <a:off x="2986115" y="3141603"/>
            <a:ext cx="3010423" cy="553679"/>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spcFirstLastPara="1" wrap="square" lIns="91425" tIns="91425" rIns="91425" bIns="91425" anchor="t" anchorCtr="0">
            <a:noAutofit/>
          </a:bodyPr>
          <a:lstStyle/>
          <a:p>
            <a:pPr algn="ctr"/>
            <a:r>
              <a:rPr lang="en-IN"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Dr.</a:t>
            </a:r>
            <a:r>
              <a:rPr lang="en-IN"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IN"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Manisha</a:t>
            </a:r>
            <a:r>
              <a:rPr lang="en-IN"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IN" sz="20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Shedge</a:t>
            </a:r>
            <a:endParaRPr lang="en-IN"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9" name="Title 1"/>
          <p:cNvSpPr>
            <a:spLocks noGrp="1"/>
          </p:cNvSpPr>
          <p:nvPr>
            <p:ph type="title"/>
          </p:nvPr>
        </p:nvSpPr>
        <p:spPr>
          <a:xfrm>
            <a:off x="5417820" y="514350"/>
            <a:ext cx="3394710" cy="3406140"/>
          </a:xfrm>
        </p:spPr>
        <p:txBody>
          <a:bodyPr/>
          <a:lstStyle/>
          <a:p>
            <a:r>
              <a:rPr lang="en-IN" sz="2400" i="1" u="sng" cap="none" dirty="0">
                <a:ln w="22225">
                  <a:solidFill>
                    <a:srgbClr val="FF0000"/>
                  </a:solidFill>
                  <a:prstDash val="solid"/>
                </a:ln>
                <a:solidFill>
                  <a:schemeClr val="tx1">
                    <a:lumMod val="65000"/>
                    <a:lumOff val="35000"/>
                  </a:schemeClr>
                </a:solidFill>
                <a:latin typeface="Times New Roman" panose="02020603050405020304" pitchFamily="18" charset="0"/>
                <a:cs typeface="Times New Roman" panose="02020603050405020304" pitchFamily="18" charset="0"/>
              </a:rPr>
              <a:t>Case Study </a:t>
            </a:r>
            <a: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r>
            <a:b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r>
            <a:b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r>
            <a:b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r>
            <a:b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r>
            <a:b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r>
            <a:br>
              <a:rPr lang="en-IN" sz="2400" i="1" u="sng" cap="none" dirty="0">
                <a:ln w="22225">
                  <a:solidFill>
                    <a:srgbClr val="FF0000"/>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br>
            <a:r>
              <a:rPr lang="en-IN" sz="2400" i="1" u="sng" cap="none" dirty="0">
                <a:ln w="22225">
                  <a:solidFill>
                    <a:srgbClr val="FF0000"/>
                  </a:solidFill>
                  <a:prstDash val="solid"/>
                </a:ln>
                <a:solidFill>
                  <a:schemeClr val="tx1">
                    <a:lumMod val="65000"/>
                    <a:lumOff val="35000"/>
                  </a:schemeClr>
                </a:solidFill>
                <a:latin typeface="Times New Roman" panose="02020603050405020304" pitchFamily="18" charset="0"/>
                <a:cs typeface="Times New Roman" panose="02020603050405020304" pitchFamily="18" charset="0"/>
              </a:rPr>
              <a:t>Coca Cola Value Chain Analysis </a:t>
            </a:r>
            <a:r>
              <a:rPr lang="en-IN" sz="2400" i="1" u="sng" cap="none" dirty="0">
                <a:ln w="22225">
                  <a:solidFill>
                    <a:srgbClr val="FF0000"/>
                  </a:solidFill>
                  <a:prstDash val="solid"/>
                </a:ln>
                <a:solidFill>
                  <a:schemeClr val="tx1">
                    <a:lumMod val="65000"/>
                    <a:lumOff val="3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IN" sz="1050" i="1" cap="none" dirty="0">
                <a:ln w="22225">
                  <a:solidFill>
                    <a:srgbClr val="FF0000"/>
                  </a:solidFill>
                  <a:prstDash val="solid"/>
                </a:ln>
                <a:solidFill>
                  <a:schemeClr val="tx1">
                    <a:lumMod val="65000"/>
                    <a:lumOff val="35000"/>
                  </a:schemeClr>
                </a:solidFill>
                <a:latin typeface="-apple-system"/>
              </a:rPr>
              <a:t/>
            </a:r>
            <a:br>
              <a:rPr lang="en-IN" sz="1050" i="1" cap="none" dirty="0">
                <a:ln w="22225">
                  <a:solidFill>
                    <a:srgbClr val="FF0000"/>
                  </a:solidFill>
                  <a:prstDash val="solid"/>
                </a:ln>
                <a:solidFill>
                  <a:schemeClr val="tx1">
                    <a:lumMod val="65000"/>
                    <a:lumOff val="35000"/>
                  </a:schemeClr>
                </a:solidFill>
                <a:latin typeface="-apple-system"/>
              </a:rPr>
            </a:br>
            <a:endParaRPr lang="en-IN" cap="none" dirty="0">
              <a:ln w="22225">
                <a:solidFill>
                  <a:srgbClr val="FF0000"/>
                </a:solidFill>
                <a:prstDash val="solid"/>
              </a:ln>
              <a:solidFill>
                <a:schemeClr val="tx1">
                  <a:lumMod val="65000"/>
                  <a:lumOff val="35000"/>
                </a:schemeClr>
              </a:solidFill>
            </a:endParaRPr>
          </a:p>
        </p:txBody>
      </p:sp>
      <p:pic>
        <p:nvPicPr>
          <p:cNvPr id="2097157" name="Picture 2" descr="Coca Cola Chain Analysis "/>
          <p:cNvPicPr>
            <a:picLocks noGrp="1" noChangeAspect="1" noChangeArrowheads="1"/>
          </p:cNvPicPr>
          <p:nvPr>
            <p:ph type="pic" idx="1"/>
          </p:nvPr>
        </p:nvPicPr>
        <p:blipFill>
          <a:blip r:embed="rId2"/>
          <a:srcRect l="4595" r="4595"/>
          <a:stretch>
            <a:fillRect/>
          </a:stretch>
        </p:blipFill>
        <p:spPr bwMode="auto">
          <a:xfrm>
            <a:off x="0" y="0"/>
            <a:ext cx="482346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a:xfrm>
            <a:off x="3688773" y="137160"/>
            <a:ext cx="5238057" cy="4732020"/>
          </a:xfrm>
        </p:spPr>
        <p:txBody>
          <a:bodyPr anchor="t">
            <a:normAutofit/>
          </a:bodyPr>
          <a:lstStyle/>
          <a:p>
            <a:pPr algn="l"/>
            <a:r>
              <a:rPr lang="en-IN" sz="1400" b="0" i="0" dirty="0">
                <a:solidFill>
                  <a:schemeClr val="tx1"/>
                </a:solidFill>
                <a:effectLst/>
                <a:latin typeface="-apple-system"/>
              </a:rPr>
              <a:t/>
            </a:r>
            <a:br>
              <a:rPr lang="en-IN" sz="1400" b="0" i="0" dirty="0">
                <a:solidFill>
                  <a:schemeClr val="tx1"/>
                </a:solidFill>
                <a:effectLst/>
                <a:latin typeface="-apple-system"/>
              </a:rPr>
            </a:br>
            <a:r>
              <a:rPr lang="en-IN" sz="900" b="0" i="0" dirty="0">
                <a:solidFill>
                  <a:schemeClr val="tx1"/>
                </a:solidFill>
                <a:effectLst/>
                <a:latin typeface="-apple-system"/>
              </a:rPr>
              <a:t/>
            </a:r>
            <a:br>
              <a:rPr lang="en-IN" sz="900" b="0" i="0" dirty="0">
                <a:solidFill>
                  <a:schemeClr val="tx1"/>
                </a:solidFill>
                <a:effectLst/>
                <a:latin typeface="-apple-system"/>
              </a:rPr>
            </a:br>
            <a:r>
              <a:rPr lang="en-IN" sz="900" b="0" i="0" dirty="0">
                <a:solidFill>
                  <a:schemeClr val="tx1"/>
                </a:solidFill>
                <a:effectLst/>
                <a:latin typeface="-apple-system"/>
              </a:rPr>
              <a:t/>
            </a:r>
            <a:br>
              <a:rPr lang="en-IN" sz="900" b="0" i="0" dirty="0">
                <a:solidFill>
                  <a:schemeClr val="tx1"/>
                </a:solidFill>
                <a:effectLst/>
                <a:latin typeface="-apple-system"/>
              </a:rPr>
            </a:br>
            <a:r>
              <a:rPr lang="en-IN" sz="900" b="0" i="0" dirty="0">
                <a:solidFill>
                  <a:schemeClr val="tx1"/>
                </a:solidFill>
                <a:effectLst/>
                <a:latin typeface="-apple-system"/>
              </a:rPr>
              <a:t/>
            </a:r>
            <a:br>
              <a:rPr lang="en-IN" sz="900" b="0" i="0" dirty="0">
                <a:solidFill>
                  <a:schemeClr val="tx1"/>
                </a:solidFill>
                <a:effectLst/>
                <a:latin typeface="-apple-system"/>
              </a:rPr>
            </a:br>
            <a:r>
              <a:rPr lang="en-US" sz="1800" b="1" i="0" dirty="0">
                <a:solidFill>
                  <a:schemeClr val="tx1"/>
                </a:solidFill>
                <a:effectLst/>
                <a:cs typeface="Times New Roman" panose="02020603050405020304" pitchFamily="18" charset="0"/>
              </a:rPr>
              <a:t>Coca Cola is one of the most recognizable brands globally. Known for its strong brand image and global presence, Coca Cola has several billion dollar brands in its portfolio. </a:t>
            </a:r>
            <a:br>
              <a:rPr lang="en-US" sz="1800" b="1" i="0" dirty="0">
                <a:solidFill>
                  <a:schemeClr val="tx1"/>
                </a:solidFill>
                <a:effectLst/>
                <a:cs typeface="Times New Roman" panose="02020603050405020304" pitchFamily="18" charset="0"/>
              </a:rPr>
            </a:br>
            <a:r>
              <a:rPr lang="en-US" sz="1800" b="1" i="0" dirty="0">
                <a:solidFill>
                  <a:schemeClr val="tx1"/>
                </a:solidFill>
                <a:effectLst/>
                <a:cs typeface="Times New Roman" panose="02020603050405020304" pitchFamily="18" charset="0"/>
              </a:rPr>
              <a:t/>
            </a:r>
            <a:br>
              <a:rPr lang="en-US" sz="1800" b="1" i="0" dirty="0">
                <a:solidFill>
                  <a:schemeClr val="tx1"/>
                </a:solidFill>
                <a:effectLst/>
                <a:cs typeface="Times New Roman" panose="02020603050405020304" pitchFamily="18" charset="0"/>
              </a:rPr>
            </a:br>
            <a:r>
              <a:rPr lang="en-US" sz="1800" b="1" i="0" dirty="0">
                <a:solidFill>
                  <a:schemeClr val="tx1"/>
                </a:solidFill>
                <a:effectLst/>
                <a:cs typeface="Times New Roman" panose="02020603050405020304" pitchFamily="18" charset="0"/>
              </a:rPr>
              <a:t>However, running a large and successful brand also requires managing the value chain successfully.</a:t>
            </a:r>
            <a:br>
              <a:rPr lang="en-US" sz="1800" b="1" i="0" dirty="0">
                <a:solidFill>
                  <a:schemeClr val="tx1"/>
                </a:solidFill>
                <a:effectLst/>
                <a:cs typeface="Times New Roman" panose="02020603050405020304" pitchFamily="18" charset="0"/>
              </a:rPr>
            </a:br>
            <a:r>
              <a:rPr lang="en-US" sz="1800" b="1" i="0" dirty="0">
                <a:solidFill>
                  <a:schemeClr val="tx1"/>
                </a:solidFill>
                <a:effectLst/>
                <a:cs typeface="Times New Roman" panose="02020603050405020304" pitchFamily="18" charset="0"/>
              </a:rPr>
              <a:t/>
            </a:r>
            <a:br>
              <a:rPr lang="en-US" sz="1800" b="1" i="0" dirty="0">
                <a:solidFill>
                  <a:schemeClr val="tx1"/>
                </a:solidFill>
                <a:effectLst/>
                <a:cs typeface="Times New Roman" panose="02020603050405020304" pitchFamily="18" charset="0"/>
              </a:rPr>
            </a:br>
            <a:r>
              <a:rPr lang="en-US" sz="1800" b="1" i="0" dirty="0">
                <a:solidFill>
                  <a:schemeClr val="tx1"/>
                </a:solidFill>
                <a:effectLst/>
              </a:rPr>
              <a:t>Here is a value chain framework of Coca Cola. Like here we can analyze Their primary and supportive activities and how its work there :-</a:t>
            </a:r>
            <a:endParaRPr lang="en-IN" sz="1800" b="1" dirty="0">
              <a:solidFill>
                <a:schemeClr val="tx1"/>
              </a:solidFill>
              <a:cs typeface="Times New Roman" panose="02020603050405020304" pitchFamily="18" charset="0"/>
            </a:endParaRPr>
          </a:p>
        </p:txBody>
      </p:sp>
      <p:pic>
        <p:nvPicPr>
          <p:cNvPr id="2097158" name="Content Placeholder 5"/>
          <p:cNvPicPr>
            <a:picLocks noGrp="1" noChangeAspect="1"/>
          </p:cNvPicPr>
          <p:nvPr>
            <p:ph idx="1"/>
          </p:nvPr>
        </p:nvPicPr>
        <p:blipFill>
          <a:blip r:embed="rId2"/>
          <a:stretch>
            <a:fillRect/>
          </a:stretch>
        </p:blipFill>
        <p:spPr>
          <a:xfrm>
            <a:off x="0" y="1"/>
            <a:ext cx="3713975" cy="4869179"/>
          </a:xfrm>
          <a:prstGeom prst="rect">
            <a:avLst/>
          </a:prstGeom>
          <a:ln>
            <a:solidFill>
              <a:schemeClr val="tx1">
                <a:lumMod val="95000"/>
                <a:lumOff val="5000"/>
              </a:schemeClr>
            </a:solid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Content Placeholder 4"/>
          <p:cNvPicPr>
            <a:picLocks noGrp="1" noChangeAspect="1"/>
          </p:cNvPicPr>
          <p:nvPr>
            <p:ph idx="1"/>
          </p:nvPr>
        </p:nvPicPr>
        <p:blipFill>
          <a:blip r:embed="rId2"/>
          <a:stretch>
            <a:fillRect/>
          </a:stretch>
        </p:blipFill>
        <p:spPr>
          <a:xfrm>
            <a:off x="525780" y="0"/>
            <a:ext cx="8012430" cy="51435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itle 1"/>
          <p:cNvSpPr>
            <a:spLocks noGrp="1"/>
          </p:cNvSpPr>
          <p:nvPr>
            <p:ph type="title"/>
          </p:nvPr>
        </p:nvSpPr>
        <p:spPr>
          <a:xfrm>
            <a:off x="1280160" y="3794760"/>
            <a:ext cx="6823710" cy="891540"/>
          </a:xfrm>
        </p:spPr>
        <p:txBody>
          <a:bodyPr>
            <a:prstTxWarp prst="textPlain">
              <a:avLst>
                <a:gd name="adj" fmla="val 49833"/>
              </a:avLst>
            </a:prstTxWarp>
            <a:normAutofit/>
          </a:bodyPr>
          <a:lstStyle/>
          <a:p>
            <a:pPr algn="ctr"/>
            <a:r>
              <a:rPr lang="en-IN" sz="3200" b="1" cap="none" dirty="0">
                <a:ln w="28575">
                  <a:solidFill>
                    <a:schemeClr val="bg1"/>
                  </a:solidFill>
                  <a:prstDash val="solid"/>
                </a:ln>
                <a:solidFill>
                  <a:sysClr val="windowText" lastClr="000000"/>
                </a:solidFill>
                <a:effectLst>
                  <a:outerShdw dist="38100" dir="2700000" algn="bl" rotWithShape="0">
                    <a:schemeClr val="accent5"/>
                  </a:outerShdw>
                </a:effectLst>
              </a:rPr>
              <a:t>THANK YOU ..</a:t>
            </a:r>
            <a:r>
              <a:rPr lang="en-IN" sz="2400" b="1" cap="none" dirty="0">
                <a:ln w="28575">
                  <a:solidFill>
                    <a:schemeClr val="bg1"/>
                  </a:solidFill>
                  <a:prstDash val="solid"/>
                </a:ln>
                <a:solidFill>
                  <a:sysClr val="windowText" lastClr="000000"/>
                </a:solidFill>
                <a:effectLst>
                  <a:outerShdw dist="38100" dir="2700000" algn="bl" rotWithShape="0">
                    <a:schemeClr val="accent5"/>
                  </a:outerShdw>
                </a:effectLst>
              </a:rPr>
              <a:t>..</a:t>
            </a:r>
            <a:r>
              <a:rPr lang="en-IN" sz="1800" b="1" cap="none" dirty="0">
                <a:ln w="28575">
                  <a:solidFill>
                    <a:schemeClr val="bg1"/>
                  </a:solidFill>
                  <a:prstDash val="solid"/>
                </a:ln>
                <a:solidFill>
                  <a:sysClr val="windowText" lastClr="000000"/>
                </a:solidFill>
                <a:effectLst>
                  <a:outerShdw dist="38100" dir="2700000" algn="bl" rotWithShape="0">
                    <a:schemeClr val="accent5"/>
                  </a:outerShdw>
                </a:effectLst>
              </a:rPr>
              <a:t>..</a:t>
            </a:r>
            <a:r>
              <a:rPr lang="en-IN" sz="1400" b="1" cap="none" dirty="0">
                <a:ln w="28575">
                  <a:solidFill>
                    <a:schemeClr val="bg1"/>
                  </a:solidFill>
                  <a:prstDash val="solid"/>
                </a:ln>
                <a:solidFill>
                  <a:sysClr val="windowText" lastClr="000000"/>
                </a:solidFill>
                <a:effectLst>
                  <a:outerShdw dist="38100" dir="2700000" algn="bl" rotWithShape="0">
                    <a:schemeClr val="accent5"/>
                  </a:outerShdw>
                </a:effectLst>
              </a:rPr>
              <a:t>..</a:t>
            </a:r>
            <a:endParaRPr lang="en-IN" sz="3200" b="1" cap="none" dirty="0">
              <a:ln w="28575">
                <a:solidFill>
                  <a:schemeClr val="bg1"/>
                </a:solidFill>
                <a:prstDash val="solid"/>
              </a:ln>
              <a:solidFill>
                <a:sysClr val="windowText" lastClr="000000"/>
              </a:solidFill>
              <a:effectLst>
                <a:outerShdw dist="38100" dir="2700000" algn="bl" rotWithShape="0">
                  <a:schemeClr val="accent5"/>
                </a:outerShdw>
              </a:effectLst>
            </a:endParaRPr>
          </a:p>
        </p:txBody>
      </p:sp>
      <p:pic>
        <p:nvPicPr>
          <p:cNvPr id="2097160" name="Picture 2" descr="What Does a Successful Cost Management Program Look Like? | Clarizen"/>
          <p:cNvPicPr>
            <a:picLocks noGrp="1" noChangeAspect="1" noChangeArrowheads="1"/>
          </p:cNvPicPr>
          <p:nvPr>
            <p:ph idx="1"/>
          </p:nvPr>
        </p:nvPicPr>
        <p:blipFill>
          <a:blip r:embed="rId2">
            <a:duotone>
              <a:schemeClr val="accent6">
                <a:shade val="45000"/>
                <a:satMod val="135000"/>
              </a:schemeClr>
              <a:prstClr val="white"/>
            </a:duotone>
          </a:blip>
          <a:srcRect/>
          <a:stretch>
            <a:fillRect/>
          </a:stretch>
        </p:blipFill>
        <p:spPr bwMode="auto">
          <a:xfrm>
            <a:off x="0" y="-96253"/>
            <a:ext cx="9144000" cy="5143499"/>
          </a:xfrm>
          <a:prstGeom prst="rect">
            <a:avLst/>
          </a:prstGeom>
          <a:ln>
            <a:noFill/>
          </a:ln>
          <a:effectLst>
            <a:softEdge rad="112500"/>
          </a:effectLst>
        </p:spPr>
      </p:pic>
      <p:sp>
        <p:nvSpPr>
          <p:cNvPr id="2" name="TextBox 1"/>
          <p:cNvSpPr txBox="1"/>
          <p:nvPr/>
        </p:nvSpPr>
        <p:spPr>
          <a:xfrm>
            <a:off x="1828801" y="3609473"/>
            <a:ext cx="5544152" cy="1200329"/>
          </a:xfrm>
          <a:prstGeom prst="rect">
            <a:avLst/>
          </a:prstGeom>
          <a:noFill/>
        </p:spPr>
        <p:txBody>
          <a:bodyPr wrap="square" rtlCol="0">
            <a:spAutoFit/>
          </a:bodyPr>
          <a:lstStyle/>
          <a:p>
            <a:pPr algn="ctr"/>
            <a:r>
              <a:rPr lang="en-IN" sz="2400" b="1" dirty="0" smtClean="0">
                <a:latin typeface="+mn-lt"/>
              </a:rPr>
              <a:t>Observe-Analyse-Redefine-Apply </a:t>
            </a:r>
          </a:p>
          <a:p>
            <a:pPr algn="ctr"/>
            <a:endParaRPr lang="en-IN" sz="2400" b="1" dirty="0">
              <a:latin typeface="+mn-lt"/>
              <a:sym typeface="Wingdings" pitchFamily="2" charset="2"/>
            </a:endParaRPr>
          </a:p>
          <a:p>
            <a:pPr algn="ctr"/>
            <a:r>
              <a:rPr lang="en-IN" sz="2400" b="1" dirty="0" smtClean="0">
                <a:latin typeface="+mn-lt"/>
                <a:sym typeface="Wingdings" pitchFamily="2" charset="2"/>
              </a:rPr>
              <a:t>Thank you </a:t>
            </a:r>
            <a:r>
              <a:rPr lang="en-IN" b="1" dirty="0" smtClean="0">
                <a:sym typeface="Wingdings" pitchFamily="2" charset="2"/>
              </a:rPr>
              <a:t></a:t>
            </a:r>
            <a:endParaRPr lang="en-IN"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a:xfrm>
            <a:off x="525002" y="393254"/>
            <a:ext cx="7202456" cy="786926"/>
          </a:xfrm>
        </p:spPr>
        <p:txBody>
          <a:bodyPr>
            <a:normAutofit/>
          </a:bodyPr>
          <a:lstStyle/>
          <a:p>
            <a:r>
              <a:rPr lang="en-IN" sz="2700" b="1" i="1" u="sng" dirty="0">
                <a:solidFill>
                  <a:schemeClr val="tx1"/>
                </a:solidFill>
                <a:latin typeface="Times New Roman" panose="02020603050405020304" pitchFamily="18" charset="0"/>
                <a:cs typeface="Times New Roman" panose="02020603050405020304" pitchFamily="18" charset="0"/>
              </a:rPr>
              <a:t>Introduction</a:t>
            </a:r>
            <a:r>
              <a:rPr lang="en-IN" sz="2700" b="1" i="1" dirty="0">
                <a:latin typeface="Times New Roman" panose="02020603050405020304" pitchFamily="18" charset="0"/>
                <a:cs typeface="Times New Roman" panose="02020603050405020304" pitchFamily="18" charset="0"/>
              </a:rPr>
              <a:t>  </a:t>
            </a:r>
            <a:r>
              <a:rPr lang="en-IN" sz="40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32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4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6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endParaRPr lang="en-IN" sz="2700" b="1" i="1" u="sng" dirty="0">
              <a:latin typeface="Times New Roman" panose="02020603050405020304" pitchFamily="18" charset="0"/>
              <a:cs typeface="Times New Roman" panose="02020603050405020304" pitchFamily="18" charset="0"/>
            </a:endParaRPr>
          </a:p>
        </p:txBody>
      </p:sp>
      <p:sp>
        <p:nvSpPr>
          <p:cNvPr id="1048589" name="Content Placeholder 2"/>
          <p:cNvSpPr>
            <a:spLocks noGrp="1"/>
          </p:cNvSpPr>
          <p:nvPr>
            <p:ph idx="1"/>
          </p:nvPr>
        </p:nvSpPr>
        <p:spPr>
          <a:xfrm>
            <a:off x="525002" y="1180180"/>
            <a:ext cx="7886700" cy="3698045"/>
          </a:xfrm>
        </p:spPr>
        <p:txBody>
          <a:bodyPr>
            <a:noAutofit/>
          </a:bodyPr>
          <a:lstStyle/>
          <a:p>
            <a:pPr marL="0" indent="0">
              <a:buNone/>
            </a:pPr>
            <a:endParaRPr lang="en-US" sz="6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value</a:t>
            </a:r>
            <a:r>
              <a:rPr lang="en-US" sz="2400" dirty="0">
                <a:latin typeface="Times New Roman" panose="02020603050405020304" pitchFamily="18" charset="0"/>
                <a:cs typeface="Times New Roman" panose="02020603050405020304" pitchFamily="18" charset="0"/>
              </a:rPr>
              <a:t> is the Total amount (i.e. Total revenue) that buyers are willing to pay for a firm’s products.</a:t>
            </a:r>
            <a:endParaRPr lang="zh-CN" altLang="en-US" sz="2400" dirty="0"/>
          </a:p>
          <a:p>
            <a:r>
              <a:rPr lang="en-US" sz="2400" dirty="0">
                <a:latin typeface="Times New Roman" panose="02020603050405020304" pitchFamily="18" charset="0"/>
                <a:cs typeface="Times New Roman" panose="02020603050405020304" pitchFamily="18" charset="0"/>
              </a:rPr>
              <a:t>The concept of “value chain” was introduced by Porter (1985) to describe the full range of activities, which are required to bring a product or service from conception, through the different phases of production, distribution to consumers, and final disposal after use.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a:xfrm>
            <a:off x="285750" y="363474"/>
            <a:ext cx="7717536" cy="676656"/>
          </a:xfrm>
        </p:spPr>
        <p:txBody>
          <a:bodyPr>
            <a:normAutofit fontScale="90000"/>
          </a:bodyPr>
          <a:lstStyle/>
          <a:p>
            <a:r>
              <a:rPr lang="en-US" sz="2800" b="1" i="1" u="sng" dirty="0">
                <a:solidFill>
                  <a:schemeClr val="tx1"/>
                </a:solidFill>
                <a:latin typeface="Times New Roman" panose="02020603050405020304" pitchFamily="18" charset="0"/>
                <a:cs typeface="Times New Roman" panose="02020603050405020304" pitchFamily="18" charset="0"/>
              </a:rPr>
              <a:t>Meaning</a:t>
            </a:r>
            <a:r>
              <a:rPr lang="en-IN" sz="2800" b="1" i="1" dirty="0">
                <a:latin typeface="Times New Roman" panose="02020603050405020304" pitchFamily="18" charset="0"/>
                <a:cs typeface="Times New Roman" panose="02020603050405020304" pitchFamily="18" charset="0"/>
              </a:rPr>
              <a:t> </a:t>
            </a:r>
            <a:r>
              <a:rPr lang="en-IN" sz="44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36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32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endParaRPr lang="en-IN" sz="2800" b="1" i="1" u="sng" dirty="0">
              <a:latin typeface="Times New Roman" panose="02020603050405020304" pitchFamily="18" charset="0"/>
              <a:cs typeface="Times New Roman" panose="02020603050405020304" pitchFamily="18" charset="0"/>
            </a:endParaRPr>
          </a:p>
        </p:txBody>
      </p:sp>
      <p:sp>
        <p:nvSpPr>
          <p:cNvPr id="1048591" name="Content Placeholder 2"/>
          <p:cNvSpPr>
            <a:spLocks noGrp="1"/>
          </p:cNvSpPr>
          <p:nvPr>
            <p:ph idx="1"/>
          </p:nvPr>
        </p:nvSpPr>
        <p:spPr>
          <a:xfrm>
            <a:off x="285750" y="1417320"/>
            <a:ext cx="8494568" cy="3362706"/>
          </a:xfrm>
        </p:spPr>
        <p:txBody>
          <a:bodyPr>
            <a:normAutofit/>
          </a:bodyPr>
          <a:lstStyle/>
          <a:p>
            <a:r>
              <a:rPr lang="en-IN" sz="2400" dirty="0" smtClean="0">
                <a:latin typeface="Times New Roman" panose="02020603050405020304" pitchFamily="18" charset="0"/>
                <a:cs typeface="Times New Roman" panose="02020603050405020304" pitchFamily="18" charset="0"/>
              </a:rPr>
              <a:t>Value </a:t>
            </a:r>
            <a:r>
              <a:rPr lang="en-IN" sz="2400" dirty="0">
                <a:latin typeface="Times New Roman" panose="02020603050405020304" pitchFamily="18" charset="0"/>
                <a:cs typeface="Times New Roman" panose="02020603050405020304" pitchFamily="18" charset="0"/>
              </a:rPr>
              <a:t>chain analysis (VCA) is a process where a firm identifies its primary and supportive activities that add value to its final product or services and afterwards analyse these activities to reduce costs.</a:t>
            </a:r>
          </a:p>
          <a:p>
            <a:r>
              <a:rPr lang="en-IN" sz="2400" dirty="0">
                <a:latin typeface="Times New Roman" panose="02020603050405020304" pitchFamily="18" charset="0"/>
                <a:cs typeface="Times New Roman" panose="02020603050405020304" pitchFamily="18" charset="0"/>
              </a:rPr>
              <a:t>In the value chain analysis there is Two categories which add a value into the final product or services:-</a:t>
            </a:r>
          </a:p>
          <a:p>
            <a:pPr marL="0" indent="0">
              <a:buNone/>
            </a:pPr>
            <a:r>
              <a:rPr lang="en-IN" sz="2400" dirty="0">
                <a:latin typeface="Times New Roman" panose="02020603050405020304" pitchFamily="18" charset="0"/>
                <a:cs typeface="Times New Roman" panose="02020603050405020304" pitchFamily="18" charset="0"/>
              </a:rPr>
              <a:t> 1) Primary Activities</a:t>
            </a:r>
          </a:p>
          <a:p>
            <a:pPr marL="0" indent="0">
              <a:buNone/>
            </a:pPr>
            <a:r>
              <a:rPr lang="en-IN" sz="2400" dirty="0">
                <a:latin typeface="Times New Roman" panose="02020603050405020304" pitchFamily="18" charset="0"/>
                <a:cs typeface="Times New Roman" panose="02020603050405020304" pitchFamily="18" charset="0"/>
              </a:rPr>
              <a:t> 2) Supportive Activities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1048619" name="Google Shape;930;p39"/>
          <p:cNvSpPr/>
          <p:nvPr/>
        </p:nvSpPr>
        <p:spPr>
          <a:xfrm>
            <a:off x="5384831" y="3853361"/>
            <a:ext cx="1463488" cy="704314"/>
          </a:xfrm>
          <a:custGeom>
            <a:avLst/>
            <a:gdLst/>
            <a:ahLst/>
            <a:cxnLst/>
            <a:rect l="l" t="t" r="r" b="b"/>
            <a:pathLst>
              <a:path w="15376" h="9929" extrusionOk="0">
                <a:moveTo>
                  <a:pt x="3326" y="0"/>
                </a:moveTo>
                <a:lnTo>
                  <a:pt x="0" y="9928"/>
                </a:lnTo>
                <a:lnTo>
                  <a:pt x="11987" y="9928"/>
                </a:lnTo>
                <a:lnTo>
                  <a:pt x="15376" y="0"/>
                </a:lnTo>
                <a:close/>
              </a:path>
            </a:pathLst>
          </a:custGeom>
          <a:solidFill>
            <a:srgbClr val="FFFFFF"/>
          </a:solidFill>
          <a:ln>
            <a:noFill/>
          </a:ln>
          <a:effectLst>
            <a:outerShdw blurRad="42863"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0" name="Google Shape;931;p39"/>
          <p:cNvSpPr/>
          <p:nvPr/>
        </p:nvSpPr>
        <p:spPr>
          <a:xfrm>
            <a:off x="5701322" y="3131792"/>
            <a:ext cx="1477479" cy="721622"/>
          </a:xfrm>
          <a:custGeom>
            <a:avLst/>
            <a:gdLst/>
            <a:ahLst/>
            <a:cxnLst/>
            <a:rect l="l" t="t" r="r" b="b"/>
            <a:pathLst>
              <a:path w="15523" h="10173" extrusionOk="0">
                <a:moveTo>
                  <a:pt x="3407" y="1"/>
                </a:moveTo>
                <a:lnTo>
                  <a:pt x="1" y="10172"/>
                </a:lnTo>
                <a:lnTo>
                  <a:pt x="12051" y="10172"/>
                </a:lnTo>
                <a:lnTo>
                  <a:pt x="15523" y="1"/>
                </a:lnTo>
                <a:close/>
              </a:path>
            </a:pathLst>
          </a:custGeom>
          <a:solidFill>
            <a:srgbClr val="FFFFFF"/>
          </a:solidFill>
          <a:ln>
            <a:noFill/>
          </a:ln>
          <a:effectLst>
            <a:outerShdw blurRad="42863"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1" name="Google Shape;932;p39"/>
          <p:cNvSpPr/>
          <p:nvPr/>
        </p:nvSpPr>
        <p:spPr>
          <a:xfrm>
            <a:off x="6010389" y="2401781"/>
            <a:ext cx="1333567" cy="730063"/>
          </a:xfrm>
          <a:custGeom>
            <a:avLst/>
            <a:gdLst/>
            <a:ahLst/>
            <a:cxnLst/>
            <a:rect l="l" t="t" r="r" b="b"/>
            <a:pathLst>
              <a:path w="14011" h="10292" extrusionOk="0">
                <a:moveTo>
                  <a:pt x="0" y="0"/>
                </a:moveTo>
                <a:lnTo>
                  <a:pt x="1783" y="5449"/>
                </a:lnTo>
                <a:lnTo>
                  <a:pt x="160" y="10292"/>
                </a:lnTo>
                <a:lnTo>
                  <a:pt x="12276" y="10292"/>
                </a:lnTo>
                <a:lnTo>
                  <a:pt x="14011" y="5206"/>
                </a:lnTo>
                <a:lnTo>
                  <a:pt x="12267" y="0"/>
                </a:lnTo>
                <a:close/>
              </a:path>
            </a:pathLst>
          </a:custGeom>
          <a:solidFill>
            <a:srgbClr val="FFFFFF"/>
          </a:solidFill>
          <a:ln>
            <a:noFill/>
          </a:ln>
          <a:effectLst>
            <a:outerShdw blurRad="42863"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2" name="Google Shape;933;p39"/>
          <p:cNvSpPr/>
          <p:nvPr/>
        </p:nvSpPr>
        <p:spPr>
          <a:xfrm>
            <a:off x="5693612" y="1680282"/>
            <a:ext cx="1484427" cy="721551"/>
          </a:xfrm>
          <a:custGeom>
            <a:avLst/>
            <a:gdLst/>
            <a:ahLst/>
            <a:cxnLst/>
            <a:rect l="l" t="t" r="r" b="b"/>
            <a:pathLst>
              <a:path w="15596" h="10172" extrusionOk="0">
                <a:moveTo>
                  <a:pt x="1" y="1"/>
                </a:moveTo>
                <a:lnTo>
                  <a:pt x="3328" y="10171"/>
                </a:lnTo>
                <a:lnTo>
                  <a:pt x="15595" y="10171"/>
                </a:lnTo>
                <a:lnTo>
                  <a:pt x="12189" y="1"/>
                </a:lnTo>
                <a:close/>
              </a:path>
            </a:pathLst>
          </a:custGeom>
          <a:solidFill>
            <a:srgbClr val="FFFFFF"/>
          </a:solidFill>
          <a:ln>
            <a:noFill/>
          </a:ln>
          <a:effectLst>
            <a:outerShdw blurRad="42863"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3" name="Google Shape;934;p39"/>
          <p:cNvSpPr/>
          <p:nvPr/>
        </p:nvSpPr>
        <p:spPr>
          <a:xfrm>
            <a:off x="5376265" y="970348"/>
            <a:ext cx="1480620" cy="730134"/>
          </a:xfrm>
          <a:custGeom>
            <a:avLst/>
            <a:gdLst/>
            <a:ahLst/>
            <a:cxnLst/>
            <a:rect l="l" t="t" r="r" b="b"/>
            <a:pathLst>
              <a:path w="15556" h="10293" extrusionOk="0">
                <a:moveTo>
                  <a:pt x="1" y="1"/>
                </a:moveTo>
                <a:lnTo>
                  <a:pt x="3367" y="10293"/>
                </a:lnTo>
                <a:lnTo>
                  <a:pt x="15555" y="10293"/>
                </a:lnTo>
                <a:lnTo>
                  <a:pt x="12109" y="1"/>
                </a:lnTo>
                <a:close/>
              </a:path>
            </a:pathLst>
          </a:custGeom>
          <a:solidFill>
            <a:srgbClr val="FFFFFF"/>
          </a:solidFill>
          <a:ln>
            <a:noFill/>
          </a:ln>
          <a:effectLst>
            <a:outerShdw blurRad="42863" algn="bl" rotWithShape="0">
              <a:srgbClr val="000000">
                <a:alpha val="1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4" name="Google Shape;935;p39"/>
          <p:cNvSpPr/>
          <p:nvPr/>
        </p:nvSpPr>
        <p:spPr>
          <a:xfrm>
            <a:off x="774650" y="3841675"/>
            <a:ext cx="4441179" cy="721540"/>
          </a:xfrm>
          <a:custGeom>
            <a:avLst/>
            <a:gdLst/>
            <a:ahLst/>
            <a:cxnLst/>
            <a:rect l="l" t="t" r="r" b="b"/>
            <a:pathLst>
              <a:path w="49044" h="9929" extrusionOk="0">
                <a:moveTo>
                  <a:pt x="1" y="1"/>
                </a:moveTo>
                <a:lnTo>
                  <a:pt x="1" y="9929"/>
                </a:lnTo>
                <a:lnTo>
                  <a:pt x="45653" y="9929"/>
                </a:lnTo>
                <a:lnTo>
                  <a:pt x="49043" y="1"/>
                </a:lnTo>
                <a:close/>
              </a:path>
            </a:pathLst>
          </a:custGeom>
          <a:solidFill>
            <a:schemeClr val="accent5"/>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5" name="Google Shape;936;p39"/>
          <p:cNvSpPr/>
          <p:nvPr/>
        </p:nvSpPr>
        <p:spPr>
          <a:xfrm>
            <a:off x="774641" y="3131802"/>
            <a:ext cx="4757941" cy="721622"/>
          </a:xfrm>
          <a:custGeom>
            <a:avLst/>
            <a:gdLst/>
            <a:ahLst/>
            <a:cxnLst/>
            <a:rect l="l" t="t" r="r" b="b"/>
            <a:pathLst>
              <a:path w="52542" h="10173" extrusionOk="0">
                <a:moveTo>
                  <a:pt x="1" y="1"/>
                </a:moveTo>
                <a:lnTo>
                  <a:pt x="1" y="10172"/>
                </a:lnTo>
                <a:lnTo>
                  <a:pt x="49070" y="10172"/>
                </a:lnTo>
                <a:lnTo>
                  <a:pt x="52541" y="1"/>
                </a:lnTo>
                <a:close/>
              </a:path>
            </a:pathLst>
          </a:custGeom>
          <a:solidFill>
            <a:schemeClr val="accent4"/>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6" name="Google Shape;937;p39"/>
          <p:cNvSpPr/>
          <p:nvPr/>
        </p:nvSpPr>
        <p:spPr>
          <a:xfrm>
            <a:off x="774641" y="2401790"/>
            <a:ext cx="4907175" cy="730063"/>
          </a:xfrm>
          <a:custGeom>
            <a:avLst/>
            <a:gdLst/>
            <a:ahLst/>
            <a:cxnLst/>
            <a:rect l="l" t="t" r="r" b="b"/>
            <a:pathLst>
              <a:path w="54190" h="10292" extrusionOk="0">
                <a:moveTo>
                  <a:pt x="1" y="0"/>
                </a:moveTo>
                <a:lnTo>
                  <a:pt x="1" y="5449"/>
                </a:lnTo>
                <a:lnTo>
                  <a:pt x="1" y="10292"/>
                </a:lnTo>
                <a:lnTo>
                  <a:pt x="52541" y="10292"/>
                </a:lnTo>
                <a:lnTo>
                  <a:pt x="54190" y="5464"/>
                </a:lnTo>
                <a:lnTo>
                  <a:pt x="52465" y="0"/>
                </a:lnTo>
                <a:close/>
              </a:path>
            </a:pathLst>
          </a:custGeom>
          <a:solidFill>
            <a:schemeClr val="accent3"/>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7" name="Google Shape;938;p39"/>
          <p:cNvSpPr/>
          <p:nvPr/>
        </p:nvSpPr>
        <p:spPr>
          <a:xfrm>
            <a:off x="774641" y="1686988"/>
            <a:ext cx="4750968" cy="721551"/>
          </a:xfrm>
          <a:custGeom>
            <a:avLst/>
            <a:gdLst/>
            <a:ahLst/>
            <a:cxnLst/>
            <a:rect l="l" t="t" r="r" b="b"/>
            <a:pathLst>
              <a:path w="52465" h="10172" extrusionOk="0">
                <a:moveTo>
                  <a:pt x="1" y="1"/>
                </a:moveTo>
                <a:lnTo>
                  <a:pt x="1" y="10171"/>
                </a:lnTo>
                <a:lnTo>
                  <a:pt x="52465" y="10171"/>
                </a:lnTo>
                <a:lnTo>
                  <a:pt x="49253" y="1"/>
                </a:lnTo>
                <a:close/>
              </a:path>
            </a:pathLst>
          </a:custGeom>
          <a:solidFill>
            <a:schemeClr val="accent2"/>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8" name="Google Shape;939;p39"/>
          <p:cNvSpPr/>
          <p:nvPr/>
        </p:nvSpPr>
        <p:spPr>
          <a:xfrm>
            <a:off x="774650" y="950200"/>
            <a:ext cx="4475990" cy="770431"/>
          </a:xfrm>
          <a:custGeom>
            <a:avLst/>
            <a:gdLst/>
            <a:ahLst/>
            <a:cxnLst/>
            <a:rect l="l" t="t" r="r" b="b"/>
            <a:pathLst>
              <a:path w="49253" h="10293" extrusionOk="0">
                <a:moveTo>
                  <a:pt x="1" y="1"/>
                </a:moveTo>
                <a:lnTo>
                  <a:pt x="1" y="10293"/>
                </a:lnTo>
                <a:lnTo>
                  <a:pt x="49253" y="10293"/>
                </a:lnTo>
                <a:lnTo>
                  <a:pt x="46002" y="1"/>
                </a:lnTo>
                <a:close/>
              </a:path>
            </a:pathLst>
          </a:custGeom>
          <a:solidFill>
            <a:schemeClr val="accent1"/>
          </a:solidFill>
          <a:ln>
            <a:noFill/>
          </a:ln>
          <a:effectLst>
            <a:outerShdw blurRad="57150" dist="19050" dir="5400000" algn="bl" rotWithShape="0">
              <a:srgbClr val="000000">
                <a:alpha val="1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29" name="Google Shape;940;p39"/>
          <p:cNvSpPr/>
          <p:nvPr/>
        </p:nvSpPr>
        <p:spPr>
          <a:xfrm>
            <a:off x="1834186" y="1104284"/>
            <a:ext cx="14398" cy="395321"/>
          </a:xfrm>
          <a:custGeom>
            <a:avLst/>
            <a:gdLst/>
            <a:ahLst/>
            <a:cxnLst/>
            <a:rect l="l" t="t" r="r" b="b"/>
            <a:pathLst>
              <a:path w="159" h="5573" extrusionOk="0">
                <a:moveTo>
                  <a:pt x="1" y="1"/>
                </a:moveTo>
                <a:lnTo>
                  <a:pt x="1" y="5572"/>
                </a:lnTo>
                <a:lnTo>
                  <a:pt x="158" y="5572"/>
                </a:lnTo>
                <a:lnTo>
                  <a:pt x="1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0" name="Google Shape;941;p39"/>
          <p:cNvSpPr/>
          <p:nvPr/>
        </p:nvSpPr>
        <p:spPr>
          <a:xfrm>
            <a:off x="1834186" y="1842453"/>
            <a:ext cx="14398" cy="395250"/>
          </a:xfrm>
          <a:custGeom>
            <a:avLst/>
            <a:gdLst/>
            <a:ahLst/>
            <a:cxnLst/>
            <a:rect l="l" t="t" r="r" b="b"/>
            <a:pathLst>
              <a:path w="159" h="5572" extrusionOk="0">
                <a:moveTo>
                  <a:pt x="1" y="1"/>
                </a:moveTo>
                <a:lnTo>
                  <a:pt x="1" y="5571"/>
                </a:lnTo>
                <a:lnTo>
                  <a:pt x="158" y="5571"/>
                </a:lnTo>
                <a:lnTo>
                  <a:pt x="1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1" name="Google Shape;942;p39"/>
          <p:cNvSpPr/>
          <p:nvPr/>
        </p:nvSpPr>
        <p:spPr>
          <a:xfrm>
            <a:off x="1834186" y="2580622"/>
            <a:ext cx="14398" cy="395179"/>
          </a:xfrm>
          <a:custGeom>
            <a:avLst/>
            <a:gdLst/>
            <a:ahLst/>
            <a:cxnLst/>
            <a:rect l="l" t="t" r="r" b="b"/>
            <a:pathLst>
              <a:path w="159" h="5571" extrusionOk="0">
                <a:moveTo>
                  <a:pt x="1" y="1"/>
                </a:moveTo>
                <a:lnTo>
                  <a:pt x="1" y="5571"/>
                </a:lnTo>
                <a:lnTo>
                  <a:pt x="158" y="5571"/>
                </a:lnTo>
                <a:lnTo>
                  <a:pt x="1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2" name="Google Shape;943;p39"/>
          <p:cNvSpPr/>
          <p:nvPr/>
        </p:nvSpPr>
        <p:spPr>
          <a:xfrm>
            <a:off x="1834186" y="3318721"/>
            <a:ext cx="14398" cy="395250"/>
          </a:xfrm>
          <a:custGeom>
            <a:avLst/>
            <a:gdLst/>
            <a:ahLst/>
            <a:cxnLst/>
            <a:rect l="l" t="t" r="r" b="b"/>
            <a:pathLst>
              <a:path w="159" h="5572" extrusionOk="0">
                <a:moveTo>
                  <a:pt x="1" y="0"/>
                </a:moveTo>
                <a:lnTo>
                  <a:pt x="1" y="5572"/>
                </a:lnTo>
                <a:lnTo>
                  <a:pt x="158" y="5572"/>
                </a:lnTo>
                <a:lnTo>
                  <a:pt x="1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3" name="Google Shape;944;p39"/>
          <p:cNvSpPr/>
          <p:nvPr/>
        </p:nvSpPr>
        <p:spPr>
          <a:xfrm>
            <a:off x="1834186" y="4056890"/>
            <a:ext cx="14398" cy="395179"/>
          </a:xfrm>
          <a:custGeom>
            <a:avLst/>
            <a:gdLst/>
            <a:ahLst/>
            <a:cxnLst/>
            <a:rect l="l" t="t" r="r" b="b"/>
            <a:pathLst>
              <a:path w="159" h="5571" extrusionOk="0">
                <a:moveTo>
                  <a:pt x="1" y="0"/>
                </a:moveTo>
                <a:lnTo>
                  <a:pt x="1" y="5570"/>
                </a:lnTo>
                <a:lnTo>
                  <a:pt x="158" y="5570"/>
                </a:lnTo>
                <a:lnTo>
                  <a:pt x="1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945;p39"/>
          <p:cNvGrpSpPr/>
          <p:nvPr/>
        </p:nvGrpSpPr>
        <p:grpSpPr>
          <a:xfrm>
            <a:off x="5930594" y="1115128"/>
            <a:ext cx="447365" cy="398584"/>
            <a:chOff x="5993400" y="1115128"/>
            <a:chExt cx="447365" cy="398584"/>
          </a:xfrm>
        </p:grpSpPr>
        <p:sp>
          <p:nvSpPr>
            <p:cNvPr id="1048634" name="Google Shape;946;p39"/>
            <p:cNvSpPr/>
            <p:nvPr/>
          </p:nvSpPr>
          <p:spPr>
            <a:xfrm>
              <a:off x="5993400" y="1115128"/>
              <a:ext cx="447365" cy="398584"/>
            </a:xfrm>
            <a:custGeom>
              <a:avLst/>
              <a:gdLst/>
              <a:ahLst/>
              <a:cxnLst/>
              <a:rect l="l" t="t" r="r" b="b"/>
              <a:pathLst>
                <a:path w="6168" h="5619" extrusionOk="0">
                  <a:moveTo>
                    <a:pt x="3084" y="0"/>
                  </a:moveTo>
                  <a:cubicBezTo>
                    <a:pt x="2365" y="0"/>
                    <a:pt x="1646" y="275"/>
                    <a:pt x="1097" y="823"/>
                  </a:cubicBezTo>
                  <a:cubicBezTo>
                    <a:pt x="0" y="1920"/>
                    <a:pt x="0" y="3699"/>
                    <a:pt x="1097" y="4796"/>
                  </a:cubicBezTo>
                  <a:cubicBezTo>
                    <a:pt x="1646" y="5345"/>
                    <a:pt x="2365" y="5619"/>
                    <a:pt x="3084" y="5619"/>
                  </a:cubicBezTo>
                  <a:cubicBezTo>
                    <a:pt x="3803" y="5619"/>
                    <a:pt x="4522" y="5345"/>
                    <a:pt x="5070" y="4796"/>
                  </a:cubicBezTo>
                  <a:cubicBezTo>
                    <a:pt x="6167" y="3699"/>
                    <a:pt x="6167" y="1920"/>
                    <a:pt x="5070" y="823"/>
                  </a:cubicBezTo>
                  <a:cubicBezTo>
                    <a:pt x="4522" y="275"/>
                    <a:pt x="3803" y="0"/>
                    <a:pt x="3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5" name="Google Shape;947;p39"/>
            <p:cNvSpPr/>
            <p:nvPr/>
          </p:nvSpPr>
          <p:spPr>
            <a:xfrm>
              <a:off x="6107423" y="1198834"/>
              <a:ext cx="230645" cy="225502"/>
            </a:xfrm>
            <a:custGeom>
              <a:avLst/>
              <a:gdLst/>
              <a:ahLst/>
              <a:cxnLst/>
              <a:rect l="l" t="t" r="r" b="b"/>
              <a:pathLst>
                <a:path w="3180" h="3179" extrusionOk="0">
                  <a:moveTo>
                    <a:pt x="1591" y="748"/>
                  </a:moveTo>
                  <a:cubicBezTo>
                    <a:pt x="2054" y="748"/>
                    <a:pt x="2432" y="1124"/>
                    <a:pt x="2432" y="1586"/>
                  </a:cubicBezTo>
                  <a:cubicBezTo>
                    <a:pt x="2432" y="2050"/>
                    <a:pt x="2054" y="2431"/>
                    <a:pt x="1591" y="2431"/>
                  </a:cubicBezTo>
                  <a:cubicBezTo>
                    <a:pt x="1127" y="2431"/>
                    <a:pt x="749" y="2050"/>
                    <a:pt x="749" y="1586"/>
                  </a:cubicBezTo>
                  <a:cubicBezTo>
                    <a:pt x="749" y="1124"/>
                    <a:pt x="1127" y="748"/>
                    <a:pt x="1591" y="748"/>
                  </a:cubicBezTo>
                  <a:close/>
                  <a:moveTo>
                    <a:pt x="1357" y="0"/>
                  </a:moveTo>
                  <a:lnTo>
                    <a:pt x="1357" y="439"/>
                  </a:lnTo>
                  <a:cubicBezTo>
                    <a:pt x="1358" y="484"/>
                    <a:pt x="1328" y="523"/>
                    <a:pt x="1285" y="536"/>
                  </a:cubicBezTo>
                  <a:cubicBezTo>
                    <a:pt x="1208" y="558"/>
                    <a:pt x="1133" y="591"/>
                    <a:pt x="1061" y="629"/>
                  </a:cubicBezTo>
                  <a:cubicBezTo>
                    <a:pt x="1046" y="637"/>
                    <a:pt x="1030" y="641"/>
                    <a:pt x="1014" y="641"/>
                  </a:cubicBezTo>
                  <a:cubicBezTo>
                    <a:pt x="988" y="641"/>
                    <a:pt x="962" y="631"/>
                    <a:pt x="942" y="611"/>
                  </a:cubicBezTo>
                  <a:lnTo>
                    <a:pt x="631" y="299"/>
                  </a:lnTo>
                  <a:lnTo>
                    <a:pt x="304" y="629"/>
                  </a:lnTo>
                  <a:lnTo>
                    <a:pt x="615" y="941"/>
                  </a:lnTo>
                  <a:cubicBezTo>
                    <a:pt x="647" y="972"/>
                    <a:pt x="653" y="1021"/>
                    <a:pt x="631" y="1059"/>
                  </a:cubicBezTo>
                  <a:cubicBezTo>
                    <a:pt x="591" y="1130"/>
                    <a:pt x="561" y="1204"/>
                    <a:pt x="537" y="1284"/>
                  </a:cubicBezTo>
                  <a:cubicBezTo>
                    <a:pt x="525" y="1325"/>
                    <a:pt x="487" y="1355"/>
                    <a:pt x="444" y="1356"/>
                  </a:cubicBezTo>
                  <a:lnTo>
                    <a:pt x="1" y="1356"/>
                  </a:lnTo>
                  <a:lnTo>
                    <a:pt x="1" y="1819"/>
                  </a:lnTo>
                  <a:lnTo>
                    <a:pt x="444" y="1819"/>
                  </a:lnTo>
                  <a:cubicBezTo>
                    <a:pt x="487" y="1820"/>
                    <a:pt x="525" y="1850"/>
                    <a:pt x="537" y="1891"/>
                  </a:cubicBezTo>
                  <a:cubicBezTo>
                    <a:pt x="561" y="1971"/>
                    <a:pt x="591" y="2045"/>
                    <a:pt x="631" y="2116"/>
                  </a:cubicBezTo>
                  <a:cubicBezTo>
                    <a:pt x="653" y="2154"/>
                    <a:pt x="647" y="2203"/>
                    <a:pt x="615" y="2234"/>
                  </a:cubicBezTo>
                  <a:lnTo>
                    <a:pt x="304" y="2549"/>
                  </a:lnTo>
                  <a:lnTo>
                    <a:pt x="631" y="2876"/>
                  </a:lnTo>
                  <a:lnTo>
                    <a:pt x="942" y="2564"/>
                  </a:lnTo>
                  <a:cubicBezTo>
                    <a:pt x="962" y="2544"/>
                    <a:pt x="989" y="2533"/>
                    <a:pt x="1016" y="2533"/>
                  </a:cubicBezTo>
                  <a:cubicBezTo>
                    <a:pt x="1032" y="2533"/>
                    <a:pt x="1049" y="2537"/>
                    <a:pt x="1064" y="2546"/>
                  </a:cubicBezTo>
                  <a:cubicBezTo>
                    <a:pt x="1134" y="2585"/>
                    <a:pt x="1206" y="2616"/>
                    <a:pt x="1285" y="2639"/>
                  </a:cubicBezTo>
                  <a:cubicBezTo>
                    <a:pt x="1328" y="2652"/>
                    <a:pt x="1358" y="2691"/>
                    <a:pt x="1357" y="2736"/>
                  </a:cubicBezTo>
                  <a:lnTo>
                    <a:pt x="1357" y="3178"/>
                  </a:lnTo>
                  <a:lnTo>
                    <a:pt x="1821" y="3178"/>
                  </a:lnTo>
                  <a:lnTo>
                    <a:pt x="1821" y="2736"/>
                  </a:lnTo>
                  <a:cubicBezTo>
                    <a:pt x="1821" y="2690"/>
                    <a:pt x="1852" y="2651"/>
                    <a:pt x="1896" y="2639"/>
                  </a:cubicBezTo>
                  <a:cubicBezTo>
                    <a:pt x="1975" y="2616"/>
                    <a:pt x="2049" y="2586"/>
                    <a:pt x="2121" y="2546"/>
                  </a:cubicBezTo>
                  <a:cubicBezTo>
                    <a:pt x="2136" y="2538"/>
                    <a:pt x="2152" y="2534"/>
                    <a:pt x="2168" y="2534"/>
                  </a:cubicBezTo>
                  <a:cubicBezTo>
                    <a:pt x="2194" y="2534"/>
                    <a:pt x="2220" y="2545"/>
                    <a:pt x="2239" y="2564"/>
                  </a:cubicBezTo>
                  <a:lnTo>
                    <a:pt x="2551" y="2876"/>
                  </a:lnTo>
                  <a:lnTo>
                    <a:pt x="2878" y="2549"/>
                  </a:lnTo>
                  <a:lnTo>
                    <a:pt x="2566" y="2234"/>
                  </a:lnTo>
                  <a:cubicBezTo>
                    <a:pt x="2535" y="2202"/>
                    <a:pt x="2529" y="2154"/>
                    <a:pt x="2551" y="2116"/>
                  </a:cubicBezTo>
                  <a:cubicBezTo>
                    <a:pt x="2590" y="2045"/>
                    <a:pt x="2618" y="1971"/>
                    <a:pt x="2641" y="1891"/>
                  </a:cubicBezTo>
                  <a:cubicBezTo>
                    <a:pt x="2654" y="1849"/>
                    <a:pt x="2693" y="1819"/>
                    <a:pt x="2738" y="1819"/>
                  </a:cubicBezTo>
                  <a:lnTo>
                    <a:pt x="3180" y="1819"/>
                  </a:lnTo>
                  <a:lnTo>
                    <a:pt x="3180" y="1356"/>
                  </a:lnTo>
                  <a:lnTo>
                    <a:pt x="2738" y="1356"/>
                  </a:lnTo>
                  <a:cubicBezTo>
                    <a:pt x="2693" y="1356"/>
                    <a:pt x="2654" y="1326"/>
                    <a:pt x="2641" y="1284"/>
                  </a:cubicBezTo>
                  <a:cubicBezTo>
                    <a:pt x="2618" y="1204"/>
                    <a:pt x="2590" y="1130"/>
                    <a:pt x="2551" y="1059"/>
                  </a:cubicBezTo>
                  <a:cubicBezTo>
                    <a:pt x="2529" y="1021"/>
                    <a:pt x="2535" y="973"/>
                    <a:pt x="2566" y="941"/>
                  </a:cubicBezTo>
                  <a:lnTo>
                    <a:pt x="2878" y="629"/>
                  </a:lnTo>
                  <a:lnTo>
                    <a:pt x="2551" y="299"/>
                  </a:lnTo>
                  <a:lnTo>
                    <a:pt x="2239" y="611"/>
                  </a:lnTo>
                  <a:cubicBezTo>
                    <a:pt x="2220" y="631"/>
                    <a:pt x="2194" y="641"/>
                    <a:pt x="2168" y="641"/>
                  </a:cubicBezTo>
                  <a:cubicBezTo>
                    <a:pt x="2152" y="641"/>
                    <a:pt x="2136" y="637"/>
                    <a:pt x="2121" y="629"/>
                  </a:cubicBezTo>
                  <a:cubicBezTo>
                    <a:pt x="2048" y="591"/>
                    <a:pt x="1974" y="558"/>
                    <a:pt x="1896" y="536"/>
                  </a:cubicBezTo>
                  <a:cubicBezTo>
                    <a:pt x="1852" y="524"/>
                    <a:pt x="1821" y="485"/>
                    <a:pt x="1821" y="439"/>
                  </a:cubicBezTo>
                  <a:lnTo>
                    <a:pt x="18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6" name="Google Shape;948;p39"/>
            <p:cNvSpPr/>
            <p:nvPr/>
          </p:nvSpPr>
          <p:spPr>
            <a:xfrm>
              <a:off x="6176257" y="1265940"/>
              <a:ext cx="93056" cy="91081"/>
            </a:xfrm>
            <a:custGeom>
              <a:avLst/>
              <a:gdLst/>
              <a:ahLst/>
              <a:cxnLst/>
              <a:rect l="l" t="t" r="r" b="b"/>
              <a:pathLst>
                <a:path w="1283" h="1284" extrusionOk="0">
                  <a:moveTo>
                    <a:pt x="641" y="1"/>
                  </a:moveTo>
                  <a:cubicBezTo>
                    <a:pt x="287" y="1"/>
                    <a:pt x="0" y="287"/>
                    <a:pt x="0" y="641"/>
                  </a:cubicBezTo>
                  <a:cubicBezTo>
                    <a:pt x="0" y="997"/>
                    <a:pt x="287" y="1284"/>
                    <a:pt x="641" y="1284"/>
                  </a:cubicBezTo>
                  <a:cubicBezTo>
                    <a:pt x="997" y="1284"/>
                    <a:pt x="1282" y="998"/>
                    <a:pt x="1282" y="641"/>
                  </a:cubicBezTo>
                  <a:cubicBezTo>
                    <a:pt x="1282" y="286"/>
                    <a:pt x="997" y="1"/>
                    <a:pt x="6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37" name="Google Shape;949;p39"/>
          <p:cNvSpPr/>
          <p:nvPr/>
        </p:nvSpPr>
        <p:spPr>
          <a:xfrm>
            <a:off x="6173727" y="1860036"/>
            <a:ext cx="447293" cy="398584"/>
          </a:xfrm>
          <a:custGeom>
            <a:avLst/>
            <a:gdLst/>
            <a:ahLst/>
            <a:cxnLst/>
            <a:rect l="l" t="t" r="r" b="b"/>
            <a:pathLst>
              <a:path w="6167" h="5619" extrusionOk="0">
                <a:moveTo>
                  <a:pt x="3084" y="1"/>
                </a:moveTo>
                <a:cubicBezTo>
                  <a:pt x="2365" y="1"/>
                  <a:pt x="1647" y="275"/>
                  <a:pt x="1098" y="824"/>
                </a:cubicBezTo>
                <a:cubicBezTo>
                  <a:pt x="0" y="1921"/>
                  <a:pt x="0" y="3699"/>
                  <a:pt x="1098" y="4796"/>
                </a:cubicBezTo>
                <a:cubicBezTo>
                  <a:pt x="1647" y="5345"/>
                  <a:pt x="2365" y="5619"/>
                  <a:pt x="3084" y="5619"/>
                </a:cubicBezTo>
                <a:cubicBezTo>
                  <a:pt x="3803" y="5619"/>
                  <a:pt x="4522" y="5345"/>
                  <a:pt x="5070" y="4796"/>
                </a:cubicBezTo>
                <a:cubicBezTo>
                  <a:pt x="6167" y="3699"/>
                  <a:pt x="6167" y="1921"/>
                  <a:pt x="5070" y="824"/>
                </a:cubicBezTo>
                <a:cubicBezTo>
                  <a:pt x="4522" y="275"/>
                  <a:pt x="3803" y="1"/>
                  <a:pt x="3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38" name="Google Shape;950;p39"/>
          <p:cNvSpPr/>
          <p:nvPr/>
        </p:nvSpPr>
        <p:spPr>
          <a:xfrm>
            <a:off x="6294424" y="1953886"/>
            <a:ext cx="213166" cy="192659"/>
          </a:xfrm>
          <a:custGeom>
            <a:avLst/>
            <a:gdLst/>
            <a:ahLst/>
            <a:cxnLst/>
            <a:rect l="l" t="t" r="r" b="b"/>
            <a:pathLst>
              <a:path w="2939" h="2716" extrusionOk="0">
                <a:moveTo>
                  <a:pt x="1342" y="1635"/>
                </a:moveTo>
                <a:lnTo>
                  <a:pt x="1342" y="1974"/>
                </a:lnTo>
                <a:lnTo>
                  <a:pt x="1001" y="1974"/>
                </a:lnTo>
                <a:lnTo>
                  <a:pt x="1001" y="1635"/>
                </a:lnTo>
                <a:close/>
                <a:moveTo>
                  <a:pt x="1848" y="1635"/>
                </a:moveTo>
                <a:lnTo>
                  <a:pt x="1848" y="1974"/>
                </a:lnTo>
                <a:lnTo>
                  <a:pt x="1510" y="1974"/>
                </a:lnTo>
                <a:lnTo>
                  <a:pt x="1510" y="1635"/>
                </a:lnTo>
                <a:close/>
                <a:moveTo>
                  <a:pt x="1342" y="2052"/>
                </a:moveTo>
                <a:lnTo>
                  <a:pt x="1342" y="2395"/>
                </a:lnTo>
                <a:lnTo>
                  <a:pt x="1001" y="2395"/>
                </a:lnTo>
                <a:lnTo>
                  <a:pt x="1001" y="2052"/>
                </a:lnTo>
                <a:close/>
                <a:moveTo>
                  <a:pt x="1848" y="2052"/>
                </a:moveTo>
                <a:lnTo>
                  <a:pt x="1848" y="2395"/>
                </a:lnTo>
                <a:lnTo>
                  <a:pt x="1510" y="2395"/>
                </a:lnTo>
                <a:lnTo>
                  <a:pt x="1510" y="2052"/>
                </a:lnTo>
                <a:close/>
                <a:moveTo>
                  <a:pt x="1469" y="0"/>
                </a:moveTo>
                <a:lnTo>
                  <a:pt x="1" y="1471"/>
                </a:lnTo>
                <a:lnTo>
                  <a:pt x="427" y="1471"/>
                </a:lnTo>
                <a:lnTo>
                  <a:pt x="427" y="2716"/>
                </a:lnTo>
                <a:lnTo>
                  <a:pt x="2517" y="2716"/>
                </a:lnTo>
                <a:lnTo>
                  <a:pt x="2517" y="1471"/>
                </a:lnTo>
                <a:lnTo>
                  <a:pt x="2939" y="1471"/>
                </a:lnTo>
                <a:lnTo>
                  <a:pt x="2513" y="1038"/>
                </a:lnTo>
                <a:lnTo>
                  <a:pt x="2513" y="440"/>
                </a:lnTo>
                <a:lnTo>
                  <a:pt x="2146" y="440"/>
                </a:lnTo>
                <a:lnTo>
                  <a:pt x="2146" y="675"/>
                </a:lnTo>
                <a:lnTo>
                  <a:pt x="1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951;p39"/>
          <p:cNvGrpSpPr/>
          <p:nvPr/>
        </p:nvGrpSpPr>
        <p:grpSpPr>
          <a:xfrm>
            <a:off x="6516166" y="2585578"/>
            <a:ext cx="447365" cy="398584"/>
            <a:chOff x="6274171" y="2585578"/>
            <a:chExt cx="447365" cy="398584"/>
          </a:xfrm>
        </p:grpSpPr>
        <p:sp>
          <p:nvSpPr>
            <p:cNvPr id="1048639" name="Google Shape;952;p39"/>
            <p:cNvSpPr/>
            <p:nvPr/>
          </p:nvSpPr>
          <p:spPr>
            <a:xfrm>
              <a:off x="6274171" y="2585578"/>
              <a:ext cx="447365" cy="398584"/>
            </a:xfrm>
            <a:custGeom>
              <a:avLst/>
              <a:gdLst/>
              <a:ahLst/>
              <a:cxnLst/>
              <a:rect l="l" t="t" r="r" b="b"/>
              <a:pathLst>
                <a:path w="6168" h="5619" extrusionOk="0">
                  <a:moveTo>
                    <a:pt x="3084" y="0"/>
                  </a:moveTo>
                  <a:cubicBezTo>
                    <a:pt x="2365" y="0"/>
                    <a:pt x="1646" y="274"/>
                    <a:pt x="1097" y="823"/>
                  </a:cubicBezTo>
                  <a:cubicBezTo>
                    <a:pt x="1" y="1920"/>
                    <a:pt x="1" y="3698"/>
                    <a:pt x="1097" y="4795"/>
                  </a:cubicBezTo>
                  <a:cubicBezTo>
                    <a:pt x="1646" y="5344"/>
                    <a:pt x="2365" y="5618"/>
                    <a:pt x="3084" y="5618"/>
                  </a:cubicBezTo>
                  <a:cubicBezTo>
                    <a:pt x="3803" y="5618"/>
                    <a:pt x="4522" y="5344"/>
                    <a:pt x="5071" y="4795"/>
                  </a:cubicBezTo>
                  <a:cubicBezTo>
                    <a:pt x="6167" y="3698"/>
                    <a:pt x="6167" y="1920"/>
                    <a:pt x="5071" y="823"/>
                  </a:cubicBezTo>
                  <a:cubicBezTo>
                    <a:pt x="4522" y="274"/>
                    <a:pt x="3803" y="0"/>
                    <a:pt x="3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0" name="Google Shape;953;p39"/>
            <p:cNvSpPr/>
            <p:nvPr/>
          </p:nvSpPr>
          <p:spPr>
            <a:xfrm>
              <a:off x="6391966" y="2673966"/>
              <a:ext cx="214616" cy="209613"/>
            </a:xfrm>
            <a:custGeom>
              <a:avLst/>
              <a:gdLst/>
              <a:ahLst/>
              <a:cxnLst/>
              <a:rect l="l" t="t" r="r" b="b"/>
              <a:pathLst>
                <a:path w="2959" h="2955" extrusionOk="0">
                  <a:moveTo>
                    <a:pt x="1519" y="146"/>
                  </a:moveTo>
                  <a:cubicBezTo>
                    <a:pt x="1532" y="146"/>
                    <a:pt x="1543" y="147"/>
                    <a:pt x="1556" y="149"/>
                  </a:cubicBezTo>
                  <a:lnTo>
                    <a:pt x="1556" y="156"/>
                  </a:lnTo>
                  <a:lnTo>
                    <a:pt x="1556" y="166"/>
                  </a:lnTo>
                  <a:cubicBezTo>
                    <a:pt x="1556" y="203"/>
                    <a:pt x="1546" y="235"/>
                    <a:pt x="1528" y="263"/>
                  </a:cubicBezTo>
                  <a:cubicBezTo>
                    <a:pt x="1510" y="291"/>
                    <a:pt x="1488" y="317"/>
                    <a:pt x="1466" y="339"/>
                  </a:cubicBezTo>
                  <a:cubicBezTo>
                    <a:pt x="1481" y="379"/>
                    <a:pt x="1502" y="399"/>
                    <a:pt x="1528" y="399"/>
                  </a:cubicBezTo>
                  <a:cubicBezTo>
                    <a:pt x="1549" y="399"/>
                    <a:pt x="1573" y="386"/>
                    <a:pt x="1601" y="362"/>
                  </a:cubicBezTo>
                  <a:cubicBezTo>
                    <a:pt x="1663" y="305"/>
                    <a:pt x="1717" y="270"/>
                    <a:pt x="1763" y="256"/>
                  </a:cubicBezTo>
                  <a:cubicBezTo>
                    <a:pt x="1767" y="240"/>
                    <a:pt x="1770" y="225"/>
                    <a:pt x="1769" y="211"/>
                  </a:cubicBezTo>
                  <a:cubicBezTo>
                    <a:pt x="1767" y="197"/>
                    <a:pt x="1764" y="186"/>
                    <a:pt x="1759" y="176"/>
                  </a:cubicBezTo>
                  <a:lnTo>
                    <a:pt x="1759" y="176"/>
                  </a:lnTo>
                  <a:cubicBezTo>
                    <a:pt x="1801" y="186"/>
                    <a:pt x="1842" y="196"/>
                    <a:pt x="1881" y="207"/>
                  </a:cubicBezTo>
                  <a:cubicBezTo>
                    <a:pt x="1920" y="219"/>
                    <a:pt x="1959" y="233"/>
                    <a:pt x="1996" y="249"/>
                  </a:cubicBezTo>
                  <a:cubicBezTo>
                    <a:pt x="2002" y="254"/>
                    <a:pt x="2010" y="257"/>
                    <a:pt x="2018" y="259"/>
                  </a:cubicBezTo>
                  <a:cubicBezTo>
                    <a:pt x="2026" y="261"/>
                    <a:pt x="2032" y="265"/>
                    <a:pt x="2037" y="270"/>
                  </a:cubicBezTo>
                  <a:lnTo>
                    <a:pt x="2030" y="277"/>
                  </a:lnTo>
                  <a:cubicBezTo>
                    <a:pt x="2027" y="279"/>
                    <a:pt x="2025" y="282"/>
                    <a:pt x="2023" y="286"/>
                  </a:cubicBezTo>
                  <a:cubicBezTo>
                    <a:pt x="2021" y="289"/>
                    <a:pt x="2018" y="292"/>
                    <a:pt x="2016" y="294"/>
                  </a:cubicBezTo>
                  <a:cubicBezTo>
                    <a:pt x="2046" y="324"/>
                    <a:pt x="2076" y="355"/>
                    <a:pt x="2106" y="389"/>
                  </a:cubicBezTo>
                  <a:cubicBezTo>
                    <a:pt x="2136" y="423"/>
                    <a:pt x="2151" y="454"/>
                    <a:pt x="2151" y="481"/>
                  </a:cubicBezTo>
                  <a:cubicBezTo>
                    <a:pt x="2156" y="481"/>
                    <a:pt x="2160" y="481"/>
                    <a:pt x="2163" y="483"/>
                  </a:cubicBezTo>
                  <a:cubicBezTo>
                    <a:pt x="2167" y="484"/>
                    <a:pt x="2172" y="484"/>
                    <a:pt x="2179" y="484"/>
                  </a:cubicBezTo>
                  <a:cubicBezTo>
                    <a:pt x="2175" y="484"/>
                    <a:pt x="2180" y="482"/>
                    <a:pt x="2196" y="478"/>
                  </a:cubicBezTo>
                  <a:cubicBezTo>
                    <a:pt x="2201" y="478"/>
                    <a:pt x="2205" y="477"/>
                    <a:pt x="2211" y="476"/>
                  </a:cubicBezTo>
                  <a:cubicBezTo>
                    <a:pt x="2215" y="475"/>
                    <a:pt x="2220" y="473"/>
                    <a:pt x="2224" y="471"/>
                  </a:cubicBezTo>
                  <a:cubicBezTo>
                    <a:pt x="2238" y="466"/>
                    <a:pt x="2250" y="460"/>
                    <a:pt x="2262" y="452"/>
                  </a:cubicBezTo>
                  <a:cubicBezTo>
                    <a:pt x="2274" y="443"/>
                    <a:pt x="2282" y="435"/>
                    <a:pt x="2286" y="426"/>
                  </a:cubicBezTo>
                  <a:cubicBezTo>
                    <a:pt x="2288" y="423"/>
                    <a:pt x="2289" y="421"/>
                    <a:pt x="2289" y="419"/>
                  </a:cubicBezTo>
                  <a:cubicBezTo>
                    <a:pt x="2313" y="437"/>
                    <a:pt x="2335" y="456"/>
                    <a:pt x="2357" y="474"/>
                  </a:cubicBezTo>
                  <a:cubicBezTo>
                    <a:pt x="2379" y="493"/>
                    <a:pt x="2400" y="512"/>
                    <a:pt x="2418" y="534"/>
                  </a:cubicBezTo>
                  <a:cubicBezTo>
                    <a:pt x="2468" y="584"/>
                    <a:pt x="2514" y="637"/>
                    <a:pt x="2554" y="691"/>
                  </a:cubicBezTo>
                  <a:cubicBezTo>
                    <a:pt x="2595" y="745"/>
                    <a:pt x="2630" y="804"/>
                    <a:pt x="2661" y="866"/>
                  </a:cubicBezTo>
                  <a:cubicBezTo>
                    <a:pt x="2637" y="889"/>
                    <a:pt x="2611" y="905"/>
                    <a:pt x="2581" y="914"/>
                  </a:cubicBezTo>
                  <a:cubicBezTo>
                    <a:pt x="2567" y="918"/>
                    <a:pt x="2553" y="920"/>
                    <a:pt x="2539" y="920"/>
                  </a:cubicBezTo>
                  <a:cubicBezTo>
                    <a:pt x="2522" y="920"/>
                    <a:pt x="2505" y="917"/>
                    <a:pt x="2487" y="911"/>
                  </a:cubicBezTo>
                  <a:cubicBezTo>
                    <a:pt x="2455" y="897"/>
                    <a:pt x="2426" y="878"/>
                    <a:pt x="2403" y="855"/>
                  </a:cubicBezTo>
                  <a:cubicBezTo>
                    <a:pt x="2378" y="832"/>
                    <a:pt x="2354" y="808"/>
                    <a:pt x="2328" y="782"/>
                  </a:cubicBezTo>
                  <a:cubicBezTo>
                    <a:pt x="2326" y="780"/>
                    <a:pt x="2323" y="778"/>
                    <a:pt x="2321" y="777"/>
                  </a:cubicBezTo>
                  <a:cubicBezTo>
                    <a:pt x="2319" y="776"/>
                    <a:pt x="2317" y="774"/>
                    <a:pt x="2314" y="772"/>
                  </a:cubicBezTo>
                  <a:lnTo>
                    <a:pt x="2314" y="769"/>
                  </a:lnTo>
                  <a:cubicBezTo>
                    <a:pt x="2312" y="769"/>
                    <a:pt x="2303" y="766"/>
                    <a:pt x="2286" y="762"/>
                  </a:cubicBezTo>
                  <a:cubicBezTo>
                    <a:pt x="2280" y="761"/>
                    <a:pt x="2273" y="760"/>
                    <a:pt x="2266" y="760"/>
                  </a:cubicBezTo>
                  <a:cubicBezTo>
                    <a:pt x="2260" y="760"/>
                    <a:pt x="2253" y="761"/>
                    <a:pt x="2246" y="762"/>
                  </a:cubicBezTo>
                  <a:cubicBezTo>
                    <a:pt x="2234" y="764"/>
                    <a:pt x="2221" y="769"/>
                    <a:pt x="2206" y="775"/>
                  </a:cubicBezTo>
                  <a:cubicBezTo>
                    <a:pt x="2202" y="775"/>
                    <a:pt x="2198" y="776"/>
                    <a:pt x="2196" y="777"/>
                  </a:cubicBezTo>
                  <a:cubicBezTo>
                    <a:pt x="2194" y="778"/>
                    <a:pt x="2190" y="780"/>
                    <a:pt x="2186" y="782"/>
                  </a:cubicBezTo>
                  <a:cubicBezTo>
                    <a:pt x="2184" y="784"/>
                    <a:pt x="2181" y="786"/>
                    <a:pt x="2179" y="786"/>
                  </a:cubicBezTo>
                  <a:cubicBezTo>
                    <a:pt x="2177" y="786"/>
                    <a:pt x="2175" y="786"/>
                    <a:pt x="2174" y="787"/>
                  </a:cubicBezTo>
                  <a:lnTo>
                    <a:pt x="2169" y="792"/>
                  </a:lnTo>
                  <a:cubicBezTo>
                    <a:pt x="2167" y="792"/>
                    <a:pt x="2164" y="793"/>
                    <a:pt x="2163" y="794"/>
                  </a:cubicBezTo>
                  <a:cubicBezTo>
                    <a:pt x="2162" y="795"/>
                    <a:pt x="2160" y="796"/>
                    <a:pt x="2158" y="796"/>
                  </a:cubicBezTo>
                  <a:cubicBezTo>
                    <a:pt x="2158" y="799"/>
                    <a:pt x="2157" y="800"/>
                    <a:pt x="2154" y="800"/>
                  </a:cubicBezTo>
                  <a:cubicBezTo>
                    <a:pt x="2152" y="800"/>
                    <a:pt x="2151" y="801"/>
                    <a:pt x="2151" y="804"/>
                  </a:cubicBezTo>
                  <a:cubicBezTo>
                    <a:pt x="2149" y="804"/>
                    <a:pt x="2146" y="804"/>
                    <a:pt x="2144" y="805"/>
                  </a:cubicBezTo>
                  <a:cubicBezTo>
                    <a:pt x="2142" y="807"/>
                    <a:pt x="2141" y="808"/>
                    <a:pt x="2141" y="811"/>
                  </a:cubicBezTo>
                  <a:cubicBezTo>
                    <a:pt x="2139" y="811"/>
                    <a:pt x="2136" y="812"/>
                    <a:pt x="2134" y="814"/>
                  </a:cubicBezTo>
                  <a:cubicBezTo>
                    <a:pt x="2132" y="816"/>
                    <a:pt x="2130" y="818"/>
                    <a:pt x="2127" y="819"/>
                  </a:cubicBezTo>
                  <a:cubicBezTo>
                    <a:pt x="2125" y="820"/>
                    <a:pt x="2123" y="821"/>
                    <a:pt x="2120" y="821"/>
                  </a:cubicBezTo>
                  <a:lnTo>
                    <a:pt x="2116" y="824"/>
                  </a:lnTo>
                  <a:cubicBezTo>
                    <a:pt x="2114" y="826"/>
                    <a:pt x="2112" y="828"/>
                    <a:pt x="2109" y="829"/>
                  </a:cubicBezTo>
                  <a:cubicBezTo>
                    <a:pt x="2107" y="831"/>
                    <a:pt x="2105" y="832"/>
                    <a:pt x="2103" y="834"/>
                  </a:cubicBezTo>
                  <a:lnTo>
                    <a:pt x="2099" y="838"/>
                  </a:lnTo>
                  <a:cubicBezTo>
                    <a:pt x="2097" y="840"/>
                    <a:pt x="2095" y="843"/>
                    <a:pt x="2092" y="844"/>
                  </a:cubicBezTo>
                  <a:cubicBezTo>
                    <a:pt x="2090" y="845"/>
                    <a:pt x="2088" y="847"/>
                    <a:pt x="2086" y="849"/>
                  </a:cubicBezTo>
                  <a:cubicBezTo>
                    <a:pt x="2081" y="854"/>
                    <a:pt x="2076" y="858"/>
                    <a:pt x="2071" y="861"/>
                  </a:cubicBezTo>
                  <a:cubicBezTo>
                    <a:pt x="2067" y="864"/>
                    <a:pt x="2062" y="868"/>
                    <a:pt x="2058" y="873"/>
                  </a:cubicBezTo>
                  <a:cubicBezTo>
                    <a:pt x="2058" y="875"/>
                    <a:pt x="2058" y="877"/>
                    <a:pt x="2059" y="878"/>
                  </a:cubicBezTo>
                  <a:cubicBezTo>
                    <a:pt x="2061" y="879"/>
                    <a:pt x="2061" y="881"/>
                    <a:pt x="2061" y="883"/>
                  </a:cubicBezTo>
                  <a:cubicBezTo>
                    <a:pt x="2057" y="898"/>
                    <a:pt x="2052" y="910"/>
                    <a:pt x="2048" y="921"/>
                  </a:cubicBezTo>
                  <a:cubicBezTo>
                    <a:pt x="2043" y="934"/>
                    <a:pt x="2039" y="944"/>
                    <a:pt x="2034" y="953"/>
                  </a:cubicBezTo>
                  <a:cubicBezTo>
                    <a:pt x="2013" y="973"/>
                    <a:pt x="1999" y="997"/>
                    <a:pt x="1991" y="1024"/>
                  </a:cubicBezTo>
                  <a:cubicBezTo>
                    <a:pt x="1982" y="1050"/>
                    <a:pt x="1978" y="1079"/>
                    <a:pt x="1978" y="1109"/>
                  </a:cubicBezTo>
                  <a:cubicBezTo>
                    <a:pt x="1969" y="1162"/>
                    <a:pt x="1966" y="1216"/>
                    <a:pt x="1969" y="1271"/>
                  </a:cubicBezTo>
                  <a:cubicBezTo>
                    <a:pt x="1973" y="1326"/>
                    <a:pt x="1981" y="1377"/>
                    <a:pt x="1996" y="1421"/>
                  </a:cubicBezTo>
                  <a:lnTo>
                    <a:pt x="1999" y="1421"/>
                  </a:lnTo>
                  <a:cubicBezTo>
                    <a:pt x="2010" y="1480"/>
                    <a:pt x="2039" y="1523"/>
                    <a:pt x="2084" y="1549"/>
                  </a:cubicBezTo>
                  <a:cubicBezTo>
                    <a:pt x="2129" y="1574"/>
                    <a:pt x="2180" y="1587"/>
                    <a:pt x="2238" y="1590"/>
                  </a:cubicBezTo>
                  <a:cubicBezTo>
                    <a:pt x="2255" y="1597"/>
                    <a:pt x="2274" y="1601"/>
                    <a:pt x="2296" y="1601"/>
                  </a:cubicBezTo>
                  <a:cubicBezTo>
                    <a:pt x="2310" y="1601"/>
                    <a:pt x="2325" y="1599"/>
                    <a:pt x="2340" y="1597"/>
                  </a:cubicBezTo>
                  <a:cubicBezTo>
                    <a:pt x="2380" y="1590"/>
                    <a:pt x="2439" y="1570"/>
                    <a:pt x="2515" y="1538"/>
                  </a:cubicBezTo>
                  <a:lnTo>
                    <a:pt x="2515" y="1538"/>
                  </a:lnTo>
                  <a:cubicBezTo>
                    <a:pt x="2511" y="1578"/>
                    <a:pt x="2516" y="1598"/>
                    <a:pt x="2529" y="1598"/>
                  </a:cubicBezTo>
                  <a:cubicBezTo>
                    <a:pt x="2532" y="1598"/>
                    <a:pt x="2536" y="1596"/>
                    <a:pt x="2541" y="1594"/>
                  </a:cubicBezTo>
                  <a:cubicBezTo>
                    <a:pt x="2552" y="1586"/>
                    <a:pt x="2562" y="1583"/>
                    <a:pt x="2571" y="1583"/>
                  </a:cubicBezTo>
                  <a:cubicBezTo>
                    <a:pt x="2580" y="1583"/>
                    <a:pt x="2588" y="1586"/>
                    <a:pt x="2594" y="1594"/>
                  </a:cubicBezTo>
                  <a:cubicBezTo>
                    <a:pt x="2590" y="1603"/>
                    <a:pt x="2589" y="1617"/>
                    <a:pt x="2591" y="1635"/>
                  </a:cubicBezTo>
                  <a:cubicBezTo>
                    <a:pt x="2593" y="1654"/>
                    <a:pt x="2598" y="1673"/>
                    <a:pt x="2605" y="1694"/>
                  </a:cubicBezTo>
                  <a:cubicBezTo>
                    <a:pt x="2602" y="1701"/>
                    <a:pt x="2601" y="1709"/>
                    <a:pt x="2599" y="1718"/>
                  </a:cubicBezTo>
                  <a:cubicBezTo>
                    <a:pt x="2598" y="1728"/>
                    <a:pt x="2598" y="1738"/>
                    <a:pt x="2598" y="1749"/>
                  </a:cubicBezTo>
                  <a:cubicBezTo>
                    <a:pt x="2624" y="1824"/>
                    <a:pt x="2633" y="1899"/>
                    <a:pt x="2626" y="1978"/>
                  </a:cubicBezTo>
                  <a:cubicBezTo>
                    <a:pt x="2619" y="2056"/>
                    <a:pt x="2606" y="2135"/>
                    <a:pt x="2588" y="2214"/>
                  </a:cubicBezTo>
                  <a:cubicBezTo>
                    <a:pt x="2562" y="2250"/>
                    <a:pt x="2536" y="2285"/>
                    <a:pt x="2508" y="2319"/>
                  </a:cubicBezTo>
                  <a:cubicBezTo>
                    <a:pt x="2481" y="2353"/>
                    <a:pt x="2451" y="2384"/>
                    <a:pt x="2421" y="2414"/>
                  </a:cubicBezTo>
                  <a:cubicBezTo>
                    <a:pt x="2359" y="2477"/>
                    <a:pt x="2292" y="2532"/>
                    <a:pt x="2222" y="2579"/>
                  </a:cubicBezTo>
                  <a:cubicBezTo>
                    <a:pt x="2152" y="2626"/>
                    <a:pt x="2078" y="2667"/>
                    <a:pt x="1999" y="2702"/>
                  </a:cubicBezTo>
                  <a:cubicBezTo>
                    <a:pt x="1916" y="2736"/>
                    <a:pt x="1831" y="2763"/>
                    <a:pt x="1744" y="2779"/>
                  </a:cubicBezTo>
                  <a:cubicBezTo>
                    <a:pt x="1658" y="2797"/>
                    <a:pt x="1569" y="2806"/>
                    <a:pt x="1479" y="2806"/>
                  </a:cubicBezTo>
                  <a:cubicBezTo>
                    <a:pt x="1417" y="2806"/>
                    <a:pt x="1355" y="2802"/>
                    <a:pt x="1294" y="2794"/>
                  </a:cubicBezTo>
                  <a:cubicBezTo>
                    <a:pt x="1232" y="2786"/>
                    <a:pt x="1172" y="2773"/>
                    <a:pt x="1112" y="2757"/>
                  </a:cubicBezTo>
                  <a:cubicBezTo>
                    <a:pt x="1105" y="2748"/>
                    <a:pt x="1099" y="2738"/>
                    <a:pt x="1095" y="2729"/>
                  </a:cubicBezTo>
                  <a:cubicBezTo>
                    <a:pt x="1090" y="2720"/>
                    <a:pt x="1089" y="2711"/>
                    <a:pt x="1091" y="2702"/>
                  </a:cubicBezTo>
                  <a:lnTo>
                    <a:pt x="1091" y="2702"/>
                  </a:lnTo>
                  <a:cubicBezTo>
                    <a:pt x="1091" y="2702"/>
                    <a:pt x="1092" y="2702"/>
                    <a:pt x="1092" y="2702"/>
                  </a:cubicBezTo>
                  <a:cubicBezTo>
                    <a:pt x="1100" y="2702"/>
                    <a:pt x="1126" y="2678"/>
                    <a:pt x="1168" y="2629"/>
                  </a:cubicBezTo>
                  <a:cubicBezTo>
                    <a:pt x="1212" y="2578"/>
                    <a:pt x="1228" y="2547"/>
                    <a:pt x="1219" y="2535"/>
                  </a:cubicBezTo>
                  <a:lnTo>
                    <a:pt x="1219" y="2535"/>
                  </a:lnTo>
                  <a:cubicBezTo>
                    <a:pt x="1234" y="2542"/>
                    <a:pt x="1247" y="2545"/>
                    <a:pt x="1259" y="2545"/>
                  </a:cubicBezTo>
                  <a:cubicBezTo>
                    <a:pt x="1273" y="2545"/>
                    <a:pt x="1285" y="2541"/>
                    <a:pt x="1296" y="2533"/>
                  </a:cubicBezTo>
                  <a:cubicBezTo>
                    <a:pt x="1316" y="2518"/>
                    <a:pt x="1335" y="2498"/>
                    <a:pt x="1351" y="2472"/>
                  </a:cubicBezTo>
                  <a:cubicBezTo>
                    <a:pt x="1356" y="2463"/>
                    <a:pt x="1360" y="2455"/>
                    <a:pt x="1365" y="2447"/>
                  </a:cubicBezTo>
                  <a:cubicBezTo>
                    <a:pt x="1369" y="2439"/>
                    <a:pt x="1375" y="2429"/>
                    <a:pt x="1379" y="2420"/>
                  </a:cubicBezTo>
                  <a:cubicBezTo>
                    <a:pt x="1390" y="2398"/>
                    <a:pt x="1402" y="2375"/>
                    <a:pt x="1416" y="2353"/>
                  </a:cubicBezTo>
                  <a:cubicBezTo>
                    <a:pt x="1428" y="2331"/>
                    <a:pt x="1442" y="2317"/>
                    <a:pt x="1458" y="2310"/>
                  </a:cubicBezTo>
                  <a:cubicBezTo>
                    <a:pt x="1461" y="2310"/>
                    <a:pt x="1463" y="2310"/>
                    <a:pt x="1464" y="2308"/>
                  </a:cubicBezTo>
                  <a:cubicBezTo>
                    <a:pt x="1465" y="2307"/>
                    <a:pt x="1467" y="2307"/>
                    <a:pt x="1469" y="2307"/>
                  </a:cubicBezTo>
                  <a:cubicBezTo>
                    <a:pt x="1503" y="2290"/>
                    <a:pt x="1537" y="2277"/>
                    <a:pt x="1569" y="2267"/>
                  </a:cubicBezTo>
                  <a:cubicBezTo>
                    <a:pt x="1602" y="2257"/>
                    <a:pt x="1624" y="2220"/>
                    <a:pt x="1639" y="2157"/>
                  </a:cubicBezTo>
                  <a:cubicBezTo>
                    <a:pt x="1643" y="2135"/>
                    <a:pt x="1655" y="2106"/>
                    <a:pt x="1674" y="2072"/>
                  </a:cubicBezTo>
                  <a:cubicBezTo>
                    <a:pt x="1695" y="2040"/>
                    <a:pt x="1712" y="2005"/>
                    <a:pt x="1729" y="1970"/>
                  </a:cubicBezTo>
                  <a:lnTo>
                    <a:pt x="1729" y="1964"/>
                  </a:lnTo>
                  <a:cubicBezTo>
                    <a:pt x="1727" y="1955"/>
                    <a:pt x="1725" y="1946"/>
                    <a:pt x="1723" y="1937"/>
                  </a:cubicBezTo>
                  <a:cubicBezTo>
                    <a:pt x="1722" y="1929"/>
                    <a:pt x="1721" y="1921"/>
                    <a:pt x="1721" y="1912"/>
                  </a:cubicBezTo>
                  <a:lnTo>
                    <a:pt x="1721" y="1909"/>
                  </a:lnTo>
                  <a:lnTo>
                    <a:pt x="1721" y="1905"/>
                  </a:lnTo>
                  <a:cubicBezTo>
                    <a:pt x="1721" y="1903"/>
                    <a:pt x="1720" y="1900"/>
                    <a:pt x="1719" y="1899"/>
                  </a:cubicBezTo>
                  <a:cubicBezTo>
                    <a:pt x="1718" y="1898"/>
                    <a:pt x="1718" y="1896"/>
                    <a:pt x="1718" y="1894"/>
                  </a:cubicBezTo>
                  <a:cubicBezTo>
                    <a:pt x="1713" y="1880"/>
                    <a:pt x="1710" y="1867"/>
                    <a:pt x="1709" y="1852"/>
                  </a:cubicBezTo>
                  <a:cubicBezTo>
                    <a:pt x="1708" y="1839"/>
                    <a:pt x="1709" y="1825"/>
                    <a:pt x="1711" y="1811"/>
                  </a:cubicBezTo>
                  <a:cubicBezTo>
                    <a:pt x="1706" y="1804"/>
                    <a:pt x="1702" y="1798"/>
                    <a:pt x="1697" y="1792"/>
                  </a:cubicBezTo>
                  <a:cubicBezTo>
                    <a:pt x="1693" y="1786"/>
                    <a:pt x="1687" y="1781"/>
                    <a:pt x="1679" y="1777"/>
                  </a:cubicBezTo>
                  <a:cubicBezTo>
                    <a:pt x="1675" y="1779"/>
                    <a:pt x="1670" y="1781"/>
                    <a:pt x="1666" y="1782"/>
                  </a:cubicBezTo>
                  <a:cubicBezTo>
                    <a:pt x="1661" y="1783"/>
                    <a:pt x="1657" y="1784"/>
                    <a:pt x="1652" y="1784"/>
                  </a:cubicBezTo>
                  <a:cubicBezTo>
                    <a:pt x="1641" y="1785"/>
                    <a:pt x="1631" y="1786"/>
                    <a:pt x="1621" y="1786"/>
                  </a:cubicBezTo>
                  <a:cubicBezTo>
                    <a:pt x="1595" y="1786"/>
                    <a:pt x="1569" y="1782"/>
                    <a:pt x="1544" y="1775"/>
                  </a:cubicBezTo>
                  <a:cubicBezTo>
                    <a:pt x="1511" y="1764"/>
                    <a:pt x="1479" y="1746"/>
                    <a:pt x="1451" y="1721"/>
                  </a:cubicBezTo>
                  <a:cubicBezTo>
                    <a:pt x="1426" y="1709"/>
                    <a:pt x="1401" y="1701"/>
                    <a:pt x="1377" y="1695"/>
                  </a:cubicBezTo>
                  <a:cubicBezTo>
                    <a:pt x="1353" y="1690"/>
                    <a:pt x="1331" y="1687"/>
                    <a:pt x="1309" y="1687"/>
                  </a:cubicBezTo>
                  <a:cubicBezTo>
                    <a:pt x="1355" y="1643"/>
                    <a:pt x="1331" y="1579"/>
                    <a:pt x="1235" y="1495"/>
                  </a:cubicBezTo>
                  <a:cubicBezTo>
                    <a:pt x="1139" y="1412"/>
                    <a:pt x="1070" y="1369"/>
                    <a:pt x="1026" y="1367"/>
                  </a:cubicBezTo>
                  <a:cubicBezTo>
                    <a:pt x="984" y="1365"/>
                    <a:pt x="951" y="1363"/>
                    <a:pt x="926" y="1360"/>
                  </a:cubicBezTo>
                  <a:cubicBezTo>
                    <a:pt x="903" y="1358"/>
                    <a:pt x="872" y="1355"/>
                    <a:pt x="835" y="1350"/>
                  </a:cubicBezTo>
                  <a:cubicBezTo>
                    <a:pt x="821" y="1355"/>
                    <a:pt x="807" y="1360"/>
                    <a:pt x="791" y="1366"/>
                  </a:cubicBezTo>
                  <a:cubicBezTo>
                    <a:pt x="777" y="1371"/>
                    <a:pt x="762" y="1380"/>
                    <a:pt x="748" y="1389"/>
                  </a:cubicBezTo>
                  <a:cubicBezTo>
                    <a:pt x="728" y="1400"/>
                    <a:pt x="707" y="1412"/>
                    <a:pt x="688" y="1427"/>
                  </a:cubicBezTo>
                  <a:cubicBezTo>
                    <a:pt x="668" y="1440"/>
                    <a:pt x="649" y="1454"/>
                    <a:pt x="631" y="1468"/>
                  </a:cubicBezTo>
                  <a:cubicBezTo>
                    <a:pt x="628" y="1515"/>
                    <a:pt x="612" y="1562"/>
                    <a:pt x="584" y="1610"/>
                  </a:cubicBezTo>
                  <a:cubicBezTo>
                    <a:pt x="555" y="1659"/>
                    <a:pt x="542" y="1704"/>
                    <a:pt x="544" y="1745"/>
                  </a:cubicBezTo>
                  <a:cubicBezTo>
                    <a:pt x="542" y="1803"/>
                    <a:pt x="570" y="1869"/>
                    <a:pt x="631" y="1944"/>
                  </a:cubicBezTo>
                  <a:cubicBezTo>
                    <a:pt x="691" y="2019"/>
                    <a:pt x="741" y="2073"/>
                    <a:pt x="783" y="2105"/>
                  </a:cubicBezTo>
                  <a:cubicBezTo>
                    <a:pt x="868" y="2173"/>
                    <a:pt x="909" y="2267"/>
                    <a:pt x="904" y="2388"/>
                  </a:cubicBezTo>
                  <a:cubicBezTo>
                    <a:pt x="900" y="2509"/>
                    <a:pt x="917" y="2613"/>
                    <a:pt x="956" y="2698"/>
                  </a:cubicBezTo>
                  <a:cubicBezTo>
                    <a:pt x="877" y="2666"/>
                    <a:pt x="804" y="2626"/>
                    <a:pt x="734" y="2578"/>
                  </a:cubicBezTo>
                  <a:cubicBezTo>
                    <a:pt x="666" y="2531"/>
                    <a:pt x="599" y="2478"/>
                    <a:pt x="537" y="2417"/>
                  </a:cubicBezTo>
                  <a:cubicBezTo>
                    <a:pt x="477" y="2355"/>
                    <a:pt x="423" y="2288"/>
                    <a:pt x="376" y="2218"/>
                  </a:cubicBezTo>
                  <a:cubicBezTo>
                    <a:pt x="329" y="2147"/>
                    <a:pt x="288" y="2073"/>
                    <a:pt x="253" y="1995"/>
                  </a:cubicBezTo>
                  <a:cubicBezTo>
                    <a:pt x="218" y="1912"/>
                    <a:pt x="193" y="1827"/>
                    <a:pt x="175" y="1740"/>
                  </a:cubicBezTo>
                  <a:cubicBezTo>
                    <a:pt x="158" y="1653"/>
                    <a:pt x="149" y="1565"/>
                    <a:pt x="149" y="1475"/>
                  </a:cubicBezTo>
                  <a:cubicBezTo>
                    <a:pt x="149" y="1396"/>
                    <a:pt x="156" y="1319"/>
                    <a:pt x="170" y="1243"/>
                  </a:cubicBezTo>
                  <a:cubicBezTo>
                    <a:pt x="184" y="1167"/>
                    <a:pt x="203" y="1093"/>
                    <a:pt x="229" y="1022"/>
                  </a:cubicBezTo>
                  <a:lnTo>
                    <a:pt x="229" y="1065"/>
                  </a:lnTo>
                  <a:lnTo>
                    <a:pt x="229" y="1108"/>
                  </a:lnTo>
                  <a:cubicBezTo>
                    <a:pt x="225" y="1149"/>
                    <a:pt x="223" y="1188"/>
                    <a:pt x="228" y="1225"/>
                  </a:cubicBezTo>
                  <a:cubicBezTo>
                    <a:pt x="231" y="1263"/>
                    <a:pt x="252" y="1299"/>
                    <a:pt x="291" y="1333"/>
                  </a:cubicBezTo>
                  <a:cubicBezTo>
                    <a:pt x="311" y="1349"/>
                    <a:pt x="348" y="1374"/>
                    <a:pt x="401" y="1407"/>
                  </a:cubicBezTo>
                  <a:cubicBezTo>
                    <a:pt x="453" y="1441"/>
                    <a:pt x="480" y="1479"/>
                    <a:pt x="485" y="1520"/>
                  </a:cubicBezTo>
                  <a:cubicBezTo>
                    <a:pt x="490" y="1507"/>
                    <a:pt x="496" y="1492"/>
                    <a:pt x="504" y="1477"/>
                  </a:cubicBezTo>
                  <a:cubicBezTo>
                    <a:pt x="512" y="1462"/>
                    <a:pt x="521" y="1446"/>
                    <a:pt x="530" y="1430"/>
                  </a:cubicBezTo>
                  <a:cubicBezTo>
                    <a:pt x="521" y="1421"/>
                    <a:pt x="510" y="1412"/>
                    <a:pt x="499" y="1404"/>
                  </a:cubicBezTo>
                  <a:cubicBezTo>
                    <a:pt x="487" y="1396"/>
                    <a:pt x="476" y="1389"/>
                    <a:pt x="464" y="1382"/>
                  </a:cubicBezTo>
                  <a:cubicBezTo>
                    <a:pt x="473" y="1356"/>
                    <a:pt x="483" y="1332"/>
                    <a:pt x="494" y="1307"/>
                  </a:cubicBezTo>
                  <a:cubicBezTo>
                    <a:pt x="504" y="1282"/>
                    <a:pt x="514" y="1258"/>
                    <a:pt x="523" y="1232"/>
                  </a:cubicBezTo>
                  <a:cubicBezTo>
                    <a:pt x="510" y="1224"/>
                    <a:pt x="499" y="1221"/>
                    <a:pt x="490" y="1221"/>
                  </a:cubicBezTo>
                  <a:cubicBezTo>
                    <a:pt x="478" y="1221"/>
                    <a:pt x="469" y="1228"/>
                    <a:pt x="463" y="1242"/>
                  </a:cubicBezTo>
                  <a:cubicBezTo>
                    <a:pt x="452" y="1266"/>
                    <a:pt x="437" y="1284"/>
                    <a:pt x="419" y="1295"/>
                  </a:cubicBezTo>
                  <a:cubicBezTo>
                    <a:pt x="412" y="1296"/>
                    <a:pt x="405" y="1296"/>
                    <a:pt x="399" y="1296"/>
                  </a:cubicBezTo>
                  <a:cubicBezTo>
                    <a:pt x="350" y="1296"/>
                    <a:pt x="337" y="1264"/>
                    <a:pt x="357" y="1199"/>
                  </a:cubicBezTo>
                  <a:cubicBezTo>
                    <a:pt x="380" y="1124"/>
                    <a:pt x="398" y="1077"/>
                    <a:pt x="412" y="1056"/>
                  </a:cubicBezTo>
                  <a:cubicBezTo>
                    <a:pt x="439" y="1023"/>
                    <a:pt x="460" y="1007"/>
                    <a:pt x="476" y="1007"/>
                  </a:cubicBezTo>
                  <a:cubicBezTo>
                    <a:pt x="480" y="1007"/>
                    <a:pt x="483" y="1008"/>
                    <a:pt x="485" y="1009"/>
                  </a:cubicBezTo>
                  <a:cubicBezTo>
                    <a:pt x="501" y="1017"/>
                    <a:pt x="516" y="1023"/>
                    <a:pt x="530" y="1025"/>
                  </a:cubicBezTo>
                  <a:lnTo>
                    <a:pt x="544" y="1018"/>
                  </a:lnTo>
                  <a:lnTo>
                    <a:pt x="558" y="1011"/>
                  </a:lnTo>
                  <a:cubicBezTo>
                    <a:pt x="560" y="1011"/>
                    <a:pt x="562" y="1010"/>
                    <a:pt x="563" y="1007"/>
                  </a:cubicBezTo>
                  <a:cubicBezTo>
                    <a:pt x="564" y="1005"/>
                    <a:pt x="566" y="1003"/>
                    <a:pt x="568" y="1001"/>
                  </a:cubicBezTo>
                  <a:cubicBezTo>
                    <a:pt x="575" y="998"/>
                    <a:pt x="582" y="997"/>
                    <a:pt x="587" y="997"/>
                  </a:cubicBezTo>
                  <a:lnTo>
                    <a:pt x="603" y="997"/>
                  </a:lnTo>
                  <a:cubicBezTo>
                    <a:pt x="628" y="990"/>
                    <a:pt x="654" y="984"/>
                    <a:pt x="681" y="979"/>
                  </a:cubicBezTo>
                  <a:cubicBezTo>
                    <a:pt x="707" y="972"/>
                    <a:pt x="734" y="965"/>
                    <a:pt x="762" y="956"/>
                  </a:cubicBezTo>
                  <a:cubicBezTo>
                    <a:pt x="769" y="949"/>
                    <a:pt x="778" y="942"/>
                    <a:pt x="789" y="935"/>
                  </a:cubicBezTo>
                  <a:cubicBezTo>
                    <a:pt x="802" y="928"/>
                    <a:pt x="814" y="923"/>
                    <a:pt x="828" y="921"/>
                  </a:cubicBezTo>
                  <a:cubicBezTo>
                    <a:pt x="835" y="879"/>
                    <a:pt x="870" y="833"/>
                    <a:pt x="936" y="782"/>
                  </a:cubicBezTo>
                  <a:cubicBezTo>
                    <a:pt x="1000" y="732"/>
                    <a:pt x="1058" y="700"/>
                    <a:pt x="1112" y="689"/>
                  </a:cubicBezTo>
                  <a:cubicBezTo>
                    <a:pt x="1117" y="685"/>
                    <a:pt x="1121" y="679"/>
                    <a:pt x="1124" y="674"/>
                  </a:cubicBezTo>
                  <a:cubicBezTo>
                    <a:pt x="1128" y="668"/>
                    <a:pt x="1129" y="661"/>
                    <a:pt x="1129" y="654"/>
                  </a:cubicBezTo>
                  <a:cubicBezTo>
                    <a:pt x="1132" y="645"/>
                    <a:pt x="1130" y="636"/>
                    <a:pt x="1126" y="625"/>
                  </a:cubicBezTo>
                  <a:cubicBezTo>
                    <a:pt x="1121" y="614"/>
                    <a:pt x="1117" y="606"/>
                    <a:pt x="1112" y="599"/>
                  </a:cubicBezTo>
                  <a:cubicBezTo>
                    <a:pt x="1108" y="595"/>
                    <a:pt x="1104" y="590"/>
                    <a:pt x="1101" y="586"/>
                  </a:cubicBezTo>
                  <a:cubicBezTo>
                    <a:pt x="1099" y="581"/>
                    <a:pt x="1096" y="576"/>
                    <a:pt x="1091" y="571"/>
                  </a:cubicBezTo>
                  <a:cubicBezTo>
                    <a:pt x="1087" y="571"/>
                    <a:pt x="1082" y="571"/>
                    <a:pt x="1078" y="569"/>
                  </a:cubicBezTo>
                  <a:cubicBezTo>
                    <a:pt x="1073" y="568"/>
                    <a:pt x="1069" y="568"/>
                    <a:pt x="1064" y="568"/>
                  </a:cubicBezTo>
                  <a:cubicBezTo>
                    <a:pt x="1050" y="563"/>
                    <a:pt x="1038" y="557"/>
                    <a:pt x="1029" y="549"/>
                  </a:cubicBezTo>
                  <a:cubicBezTo>
                    <a:pt x="1020" y="541"/>
                    <a:pt x="1011" y="532"/>
                    <a:pt x="1005" y="523"/>
                  </a:cubicBezTo>
                  <a:cubicBezTo>
                    <a:pt x="996" y="527"/>
                    <a:pt x="988" y="530"/>
                    <a:pt x="981" y="531"/>
                  </a:cubicBezTo>
                  <a:cubicBezTo>
                    <a:pt x="980" y="532"/>
                    <a:pt x="979" y="532"/>
                    <a:pt x="978" y="532"/>
                  </a:cubicBezTo>
                  <a:cubicBezTo>
                    <a:pt x="971" y="532"/>
                    <a:pt x="964" y="529"/>
                    <a:pt x="956" y="523"/>
                  </a:cubicBezTo>
                  <a:cubicBezTo>
                    <a:pt x="965" y="518"/>
                    <a:pt x="971" y="513"/>
                    <a:pt x="976" y="506"/>
                  </a:cubicBezTo>
                  <a:cubicBezTo>
                    <a:pt x="979" y="499"/>
                    <a:pt x="981" y="492"/>
                    <a:pt x="981" y="484"/>
                  </a:cubicBezTo>
                  <a:cubicBezTo>
                    <a:pt x="976" y="475"/>
                    <a:pt x="973" y="466"/>
                    <a:pt x="971" y="457"/>
                  </a:cubicBezTo>
                  <a:cubicBezTo>
                    <a:pt x="970" y="448"/>
                    <a:pt x="971" y="437"/>
                    <a:pt x="973" y="426"/>
                  </a:cubicBezTo>
                  <a:cubicBezTo>
                    <a:pt x="964" y="393"/>
                    <a:pt x="962" y="364"/>
                    <a:pt x="966" y="337"/>
                  </a:cubicBezTo>
                  <a:cubicBezTo>
                    <a:pt x="970" y="317"/>
                    <a:pt x="996" y="306"/>
                    <a:pt x="1045" y="306"/>
                  </a:cubicBezTo>
                  <a:cubicBezTo>
                    <a:pt x="1058" y="306"/>
                    <a:pt x="1072" y="307"/>
                    <a:pt x="1088" y="308"/>
                  </a:cubicBezTo>
                  <a:cubicBezTo>
                    <a:pt x="1088" y="310"/>
                    <a:pt x="1089" y="314"/>
                    <a:pt x="1091" y="319"/>
                  </a:cubicBezTo>
                  <a:lnTo>
                    <a:pt x="1112" y="311"/>
                  </a:lnTo>
                  <a:cubicBezTo>
                    <a:pt x="1119" y="309"/>
                    <a:pt x="1127" y="307"/>
                    <a:pt x="1136" y="304"/>
                  </a:cubicBezTo>
                  <a:cubicBezTo>
                    <a:pt x="1155" y="291"/>
                    <a:pt x="1176" y="275"/>
                    <a:pt x="1201" y="258"/>
                  </a:cubicBezTo>
                  <a:cubicBezTo>
                    <a:pt x="1224" y="241"/>
                    <a:pt x="1248" y="231"/>
                    <a:pt x="1268" y="229"/>
                  </a:cubicBezTo>
                  <a:cubicBezTo>
                    <a:pt x="1277" y="217"/>
                    <a:pt x="1287" y="205"/>
                    <a:pt x="1298" y="192"/>
                  </a:cubicBezTo>
                  <a:cubicBezTo>
                    <a:pt x="1308" y="179"/>
                    <a:pt x="1317" y="166"/>
                    <a:pt x="1326" y="152"/>
                  </a:cubicBezTo>
                  <a:cubicBezTo>
                    <a:pt x="1352" y="150"/>
                    <a:pt x="1378" y="148"/>
                    <a:pt x="1403" y="147"/>
                  </a:cubicBezTo>
                  <a:cubicBezTo>
                    <a:pt x="1429" y="146"/>
                    <a:pt x="1453" y="146"/>
                    <a:pt x="1479" y="146"/>
                  </a:cubicBezTo>
                  <a:close/>
                  <a:moveTo>
                    <a:pt x="1458" y="0"/>
                  </a:moveTo>
                  <a:cubicBezTo>
                    <a:pt x="1267" y="2"/>
                    <a:pt x="1086" y="39"/>
                    <a:pt x="915" y="111"/>
                  </a:cubicBezTo>
                  <a:cubicBezTo>
                    <a:pt x="746" y="183"/>
                    <a:pt x="597" y="280"/>
                    <a:pt x="466" y="403"/>
                  </a:cubicBezTo>
                  <a:cubicBezTo>
                    <a:pt x="336" y="524"/>
                    <a:pt x="230" y="668"/>
                    <a:pt x="149" y="831"/>
                  </a:cubicBezTo>
                  <a:cubicBezTo>
                    <a:pt x="68" y="998"/>
                    <a:pt x="21" y="1174"/>
                    <a:pt x="8" y="1361"/>
                  </a:cubicBezTo>
                  <a:cubicBezTo>
                    <a:pt x="5" y="1383"/>
                    <a:pt x="4" y="1402"/>
                    <a:pt x="2" y="1421"/>
                  </a:cubicBezTo>
                  <a:cubicBezTo>
                    <a:pt x="1" y="1439"/>
                    <a:pt x="0" y="1457"/>
                    <a:pt x="0" y="1476"/>
                  </a:cubicBezTo>
                  <a:cubicBezTo>
                    <a:pt x="0" y="1499"/>
                    <a:pt x="0" y="1522"/>
                    <a:pt x="2" y="1543"/>
                  </a:cubicBezTo>
                  <a:cubicBezTo>
                    <a:pt x="4" y="1566"/>
                    <a:pt x="5" y="1588"/>
                    <a:pt x="8" y="1611"/>
                  </a:cubicBezTo>
                  <a:cubicBezTo>
                    <a:pt x="23" y="1796"/>
                    <a:pt x="73" y="1970"/>
                    <a:pt x="156" y="2134"/>
                  </a:cubicBezTo>
                  <a:cubicBezTo>
                    <a:pt x="237" y="2295"/>
                    <a:pt x="342" y="2437"/>
                    <a:pt x="473" y="2558"/>
                  </a:cubicBezTo>
                  <a:cubicBezTo>
                    <a:pt x="603" y="2679"/>
                    <a:pt x="754" y="2774"/>
                    <a:pt x="921" y="2844"/>
                  </a:cubicBezTo>
                  <a:cubicBezTo>
                    <a:pt x="1090" y="2915"/>
                    <a:pt x="1269" y="2952"/>
                    <a:pt x="1458" y="2954"/>
                  </a:cubicBezTo>
                  <a:lnTo>
                    <a:pt x="1479" y="2954"/>
                  </a:lnTo>
                  <a:cubicBezTo>
                    <a:pt x="1683" y="2954"/>
                    <a:pt x="1874" y="2915"/>
                    <a:pt x="2054" y="2837"/>
                  </a:cubicBezTo>
                  <a:cubicBezTo>
                    <a:pt x="2234" y="2761"/>
                    <a:pt x="2392" y="2656"/>
                    <a:pt x="2526" y="2522"/>
                  </a:cubicBezTo>
                  <a:cubicBezTo>
                    <a:pt x="2660" y="2388"/>
                    <a:pt x="2764" y="2231"/>
                    <a:pt x="2841" y="2051"/>
                  </a:cubicBezTo>
                  <a:cubicBezTo>
                    <a:pt x="2919" y="1873"/>
                    <a:pt x="2958" y="1682"/>
                    <a:pt x="2958" y="1476"/>
                  </a:cubicBezTo>
                  <a:cubicBezTo>
                    <a:pt x="2958" y="1272"/>
                    <a:pt x="2919" y="1081"/>
                    <a:pt x="2841" y="901"/>
                  </a:cubicBezTo>
                  <a:cubicBezTo>
                    <a:pt x="2764" y="721"/>
                    <a:pt x="2659" y="564"/>
                    <a:pt x="2526" y="431"/>
                  </a:cubicBezTo>
                  <a:cubicBezTo>
                    <a:pt x="2392" y="299"/>
                    <a:pt x="2234" y="193"/>
                    <a:pt x="2054" y="115"/>
                  </a:cubicBezTo>
                  <a:cubicBezTo>
                    <a:pt x="1874" y="38"/>
                    <a:pt x="1683" y="0"/>
                    <a:pt x="1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954;p39"/>
          <p:cNvGrpSpPr/>
          <p:nvPr/>
        </p:nvGrpSpPr>
        <p:grpSpPr>
          <a:xfrm>
            <a:off x="6162409" y="3312468"/>
            <a:ext cx="447293" cy="398584"/>
            <a:chOff x="6072814" y="3312468"/>
            <a:chExt cx="447293" cy="398584"/>
          </a:xfrm>
        </p:grpSpPr>
        <p:grpSp>
          <p:nvGrpSpPr>
            <p:cNvPr id="42" name="Google Shape;955;p39"/>
            <p:cNvGrpSpPr/>
            <p:nvPr/>
          </p:nvGrpSpPr>
          <p:grpSpPr>
            <a:xfrm>
              <a:off x="6072814" y="3312468"/>
              <a:ext cx="447293" cy="398584"/>
              <a:chOff x="6072814" y="3312468"/>
              <a:chExt cx="447293" cy="398584"/>
            </a:xfrm>
          </p:grpSpPr>
          <p:sp>
            <p:nvSpPr>
              <p:cNvPr id="1048641" name="Google Shape;956;p39"/>
              <p:cNvSpPr/>
              <p:nvPr/>
            </p:nvSpPr>
            <p:spPr>
              <a:xfrm>
                <a:off x="6072814" y="3312468"/>
                <a:ext cx="447293" cy="398584"/>
              </a:xfrm>
              <a:custGeom>
                <a:avLst/>
                <a:gdLst/>
                <a:ahLst/>
                <a:cxnLst/>
                <a:rect l="l" t="t" r="r" b="b"/>
                <a:pathLst>
                  <a:path w="6167" h="5619" extrusionOk="0">
                    <a:moveTo>
                      <a:pt x="3084" y="0"/>
                    </a:moveTo>
                    <a:cubicBezTo>
                      <a:pt x="2365" y="0"/>
                      <a:pt x="1646" y="275"/>
                      <a:pt x="1098" y="823"/>
                    </a:cubicBezTo>
                    <a:cubicBezTo>
                      <a:pt x="0" y="1920"/>
                      <a:pt x="0" y="3698"/>
                      <a:pt x="1098" y="4796"/>
                    </a:cubicBezTo>
                    <a:cubicBezTo>
                      <a:pt x="1646" y="5345"/>
                      <a:pt x="2365" y="5619"/>
                      <a:pt x="3084" y="5619"/>
                    </a:cubicBezTo>
                    <a:cubicBezTo>
                      <a:pt x="3803" y="5619"/>
                      <a:pt x="4522" y="5345"/>
                      <a:pt x="5070" y="4796"/>
                    </a:cubicBezTo>
                    <a:cubicBezTo>
                      <a:pt x="6167" y="3698"/>
                      <a:pt x="6167" y="1920"/>
                      <a:pt x="5070" y="823"/>
                    </a:cubicBezTo>
                    <a:cubicBezTo>
                      <a:pt x="4522" y="275"/>
                      <a:pt x="3803" y="0"/>
                      <a:pt x="3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2" name="Google Shape;957;p39"/>
              <p:cNvSpPr/>
              <p:nvPr/>
            </p:nvSpPr>
            <p:spPr>
              <a:xfrm>
                <a:off x="6198083" y="3433132"/>
                <a:ext cx="196774" cy="57032"/>
              </a:xfrm>
              <a:custGeom>
                <a:avLst/>
                <a:gdLst/>
                <a:ahLst/>
                <a:cxnLst/>
                <a:rect l="l" t="t" r="r" b="b"/>
                <a:pathLst>
                  <a:path w="2713" h="804" extrusionOk="0">
                    <a:moveTo>
                      <a:pt x="1548" y="2"/>
                    </a:moveTo>
                    <a:cubicBezTo>
                      <a:pt x="1776" y="8"/>
                      <a:pt x="1990" y="75"/>
                      <a:pt x="2197" y="167"/>
                    </a:cubicBezTo>
                    <a:cubicBezTo>
                      <a:pt x="2361" y="240"/>
                      <a:pt x="2510" y="341"/>
                      <a:pt x="2647" y="456"/>
                    </a:cubicBezTo>
                    <a:cubicBezTo>
                      <a:pt x="2675" y="479"/>
                      <a:pt x="2712" y="499"/>
                      <a:pt x="2707" y="547"/>
                    </a:cubicBezTo>
                    <a:cubicBezTo>
                      <a:pt x="2638" y="615"/>
                      <a:pt x="2566" y="680"/>
                      <a:pt x="2498" y="750"/>
                    </a:cubicBezTo>
                    <a:cubicBezTo>
                      <a:pt x="2473" y="777"/>
                      <a:pt x="2459" y="777"/>
                      <a:pt x="2430" y="752"/>
                    </a:cubicBezTo>
                    <a:cubicBezTo>
                      <a:pt x="2181" y="524"/>
                      <a:pt x="1888" y="389"/>
                      <a:pt x="1553" y="353"/>
                    </a:cubicBezTo>
                    <a:cubicBezTo>
                      <a:pt x="1068" y="297"/>
                      <a:pt x="639" y="434"/>
                      <a:pt x="274" y="760"/>
                    </a:cubicBezTo>
                    <a:cubicBezTo>
                      <a:pt x="266" y="768"/>
                      <a:pt x="256" y="779"/>
                      <a:pt x="228" y="803"/>
                    </a:cubicBezTo>
                    <a:cubicBezTo>
                      <a:pt x="155" y="722"/>
                      <a:pt x="82" y="639"/>
                      <a:pt x="8" y="557"/>
                    </a:cubicBezTo>
                    <a:cubicBezTo>
                      <a:pt x="1" y="517"/>
                      <a:pt x="35" y="496"/>
                      <a:pt x="59" y="474"/>
                    </a:cubicBezTo>
                    <a:cubicBezTo>
                      <a:pt x="211" y="340"/>
                      <a:pt x="378" y="231"/>
                      <a:pt x="565" y="151"/>
                    </a:cubicBezTo>
                    <a:cubicBezTo>
                      <a:pt x="716" y="85"/>
                      <a:pt x="873" y="36"/>
                      <a:pt x="1035" y="11"/>
                    </a:cubicBezTo>
                    <a:cubicBezTo>
                      <a:pt x="1086" y="4"/>
                      <a:pt x="1138" y="2"/>
                      <a:pt x="1189" y="2"/>
                    </a:cubicBezTo>
                    <a:lnTo>
                      <a:pt x="1356" y="2"/>
                    </a:lnTo>
                    <a:cubicBezTo>
                      <a:pt x="1404" y="2"/>
                      <a:pt x="1499" y="1"/>
                      <a:pt x="154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3" name="Google Shape;958;p39"/>
              <p:cNvSpPr/>
              <p:nvPr/>
            </p:nvSpPr>
            <p:spPr>
              <a:xfrm>
                <a:off x="6269598" y="3539253"/>
                <a:ext cx="57371" cy="52705"/>
              </a:xfrm>
              <a:custGeom>
                <a:avLst/>
                <a:gdLst/>
                <a:ahLst/>
                <a:cxnLst/>
                <a:rect l="l" t="t" r="r" b="b"/>
                <a:pathLst>
                  <a:path w="791" h="743" extrusionOk="0">
                    <a:moveTo>
                      <a:pt x="350" y="743"/>
                    </a:moveTo>
                    <a:cubicBezTo>
                      <a:pt x="237" y="714"/>
                      <a:pt x="143" y="659"/>
                      <a:pt x="90" y="548"/>
                    </a:cubicBezTo>
                    <a:cubicBezTo>
                      <a:pt x="1" y="366"/>
                      <a:pt x="89" y="144"/>
                      <a:pt x="278" y="75"/>
                    </a:cubicBezTo>
                    <a:cubicBezTo>
                      <a:pt x="466" y="1"/>
                      <a:pt x="677" y="106"/>
                      <a:pt x="733" y="298"/>
                    </a:cubicBezTo>
                    <a:cubicBezTo>
                      <a:pt x="790" y="494"/>
                      <a:pt x="671" y="694"/>
                      <a:pt x="469" y="733"/>
                    </a:cubicBezTo>
                    <a:cubicBezTo>
                      <a:pt x="462" y="736"/>
                      <a:pt x="456" y="741"/>
                      <a:pt x="451" y="743"/>
                    </a:cubicBezTo>
                    <a:cubicBezTo>
                      <a:pt x="417" y="743"/>
                      <a:pt x="384" y="743"/>
                      <a:pt x="350" y="74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4" name="Google Shape;959;p39"/>
              <p:cNvSpPr/>
              <p:nvPr/>
            </p:nvSpPr>
            <p:spPr>
              <a:xfrm>
                <a:off x="6254294" y="3501515"/>
                <a:ext cx="88632" cy="39227"/>
              </a:xfrm>
              <a:custGeom>
                <a:avLst/>
                <a:gdLst/>
                <a:ahLst/>
                <a:cxnLst/>
                <a:rect l="l" t="t" r="r" b="b"/>
                <a:pathLst>
                  <a:path w="1222" h="553" extrusionOk="0">
                    <a:moveTo>
                      <a:pt x="989" y="550"/>
                    </a:moveTo>
                    <a:cubicBezTo>
                      <a:pt x="773" y="358"/>
                      <a:pt x="478" y="350"/>
                      <a:pt x="260" y="530"/>
                    </a:cubicBezTo>
                    <a:cubicBezTo>
                      <a:pt x="241" y="546"/>
                      <a:pt x="230" y="552"/>
                      <a:pt x="208" y="531"/>
                    </a:cubicBezTo>
                    <a:cubicBezTo>
                      <a:pt x="148" y="467"/>
                      <a:pt x="85" y="406"/>
                      <a:pt x="21" y="346"/>
                    </a:cubicBezTo>
                    <a:cubicBezTo>
                      <a:pt x="2" y="326"/>
                      <a:pt x="1" y="318"/>
                      <a:pt x="21" y="300"/>
                    </a:cubicBezTo>
                    <a:cubicBezTo>
                      <a:pt x="326" y="1"/>
                      <a:pt x="894" y="1"/>
                      <a:pt x="1202" y="298"/>
                    </a:cubicBezTo>
                    <a:cubicBezTo>
                      <a:pt x="1221" y="316"/>
                      <a:pt x="1215" y="323"/>
                      <a:pt x="1201" y="338"/>
                    </a:cubicBezTo>
                    <a:cubicBezTo>
                      <a:pt x="1131" y="409"/>
                      <a:pt x="1061" y="478"/>
                      <a:pt x="989" y="5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45" name="Google Shape;960;p39"/>
            <p:cNvSpPr/>
            <p:nvPr/>
          </p:nvSpPr>
          <p:spPr>
            <a:xfrm>
              <a:off x="6225356" y="3469948"/>
              <a:ext cx="142231" cy="45257"/>
            </a:xfrm>
            <a:custGeom>
              <a:avLst/>
              <a:gdLst/>
              <a:ahLst/>
              <a:cxnLst/>
              <a:rect l="l" t="t" r="r" b="b"/>
              <a:pathLst>
                <a:path w="1961" h="638" extrusionOk="0">
                  <a:moveTo>
                    <a:pt x="988" y="1"/>
                  </a:moveTo>
                  <a:cubicBezTo>
                    <a:pt x="1341" y="4"/>
                    <a:pt x="1657" y="119"/>
                    <a:pt x="1927" y="354"/>
                  </a:cubicBezTo>
                  <a:cubicBezTo>
                    <a:pt x="1959" y="382"/>
                    <a:pt x="1961" y="400"/>
                    <a:pt x="1928" y="428"/>
                  </a:cubicBezTo>
                  <a:cubicBezTo>
                    <a:pt x="1866" y="485"/>
                    <a:pt x="1805" y="548"/>
                    <a:pt x="1746" y="611"/>
                  </a:cubicBezTo>
                  <a:cubicBezTo>
                    <a:pt x="1726" y="630"/>
                    <a:pt x="1716" y="633"/>
                    <a:pt x="1694" y="613"/>
                  </a:cubicBezTo>
                  <a:cubicBezTo>
                    <a:pt x="1460" y="408"/>
                    <a:pt x="1187" y="320"/>
                    <a:pt x="879" y="349"/>
                  </a:cubicBezTo>
                  <a:cubicBezTo>
                    <a:pt x="651" y="369"/>
                    <a:pt x="449" y="458"/>
                    <a:pt x="279" y="612"/>
                  </a:cubicBezTo>
                  <a:cubicBezTo>
                    <a:pt x="251" y="636"/>
                    <a:pt x="237" y="637"/>
                    <a:pt x="211" y="611"/>
                  </a:cubicBezTo>
                  <a:cubicBezTo>
                    <a:pt x="151" y="546"/>
                    <a:pt x="87" y="485"/>
                    <a:pt x="24" y="422"/>
                  </a:cubicBezTo>
                  <a:cubicBezTo>
                    <a:pt x="0" y="403"/>
                    <a:pt x="1" y="392"/>
                    <a:pt x="26" y="372"/>
                  </a:cubicBezTo>
                  <a:cubicBezTo>
                    <a:pt x="298" y="127"/>
                    <a:pt x="617" y="4"/>
                    <a:pt x="9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8646" name="Google Shape;961;p39"/>
          <p:cNvSpPr/>
          <p:nvPr/>
        </p:nvSpPr>
        <p:spPr>
          <a:xfrm>
            <a:off x="5919206" y="4020418"/>
            <a:ext cx="447365" cy="398584"/>
          </a:xfrm>
          <a:custGeom>
            <a:avLst/>
            <a:gdLst/>
            <a:ahLst/>
            <a:cxnLst/>
            <a:rect l="l" t="t" r="r" b="b"/>
            <a:pathLst>
              <a:path w="6168" h="5619" extrusionOk="0">
                <a:moveTo>
                  <a:pt x="3085" y="1"/>
                </a:moveTo>
                <a:cubicBezTo>
                  <a:pt x="2366" y="1"/>
                  <a:pt x="1647" y="275"/>
                  <a:pt x="1098" y="823"/>
                </a:cubicBezTo>
                <a:cubicBezTo>
                  <a:pt x="1" y="1920"/>
                  <a:pt x="1" y="3699"/>
                  <a:pt x="1098" y="4796"/>
                </a:cubicBezTo>
                <a:cubicBezTo>
                  <a:pt x="1647" y="5345"/>
                  <a:pt x="2366" y="5619"/>
                  <a:pt x="3085" y="5619"/>
                </a:cubicBezTo>
                <a:cubicBezTo>
                  <a:pt x="3803" y="5619"/>
                  <a:pt x="4522" y="5345"/>
                  <a:pt x="5071" y="4796"/>
                </a:cubicBezTo>
                <a:cubicBezTo>
                  <a:pt x="6167" y="3699"/>
                  <a:pt x="6167" y="1920"/>
                  <a:pt x="5071" y="823"/>
                </a:cubicBezTo>
                <a:cubicBezTo>
                  <a:pt x="4522" y="275"/>
                  <a:pt x="3803" y="1"/>
                  <a:pt x="30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7" name="Google Shape;962;p39"/>
          <p:cNvSpPr/>
          <p:nvPr/>
        </p:nvSpPr>
        <p:spPr>
          <a:xfrm>
            <a:off x="6077403" y="4125405"/>
            <a:ext cx="130627" cy="207698"/>
          </a:xfrm>
          <a:custGeom>
            <a:avLst/>
            <a:gdLst/>
            <a:ahLst/>
            <a:cxnLst/>
            <a:rect l="l" t="t" r="r" b="b"/>
            <a:pathLst>
              <a:path w="1801" h="2928" extrusionOk="0">
                <a:moveTo>
                  <a:pt x="901" y="451"/>
                </a:moveTo>
                <a:cubicBezTo>
                  <a:pt x="1148" y="451"/>
                  <a:pt x="1350" y="653"/>
                  <a:pt x="1350" y="901"/>
                </a:cubicBezTo>
                <a:cubicBezTo>
                  <a:pt x="1350" y="1147"/>
                  <a:pt x="1148" y="1349"/>
                  <a:pt x="901" y="1349"/>
                </a:cubicBezTo>
                <a:cubicBezTo>
                  <a:pt x="653" y="1349"/>
                  <a:pt x="452" y="1147"/>
                  <a:pt x="452" y="901"/>
                </a:cubicBezTo>
                <a:cubicBezTo>
                  <a:pt x="452" y="653"/>
                  <a:pt x="653" y="451"/>
                  <a:pt x="901" y="451"/>
                </a:cubicBezTo>
                <a:close/>
                <a:moveTo>
                  <a:pt x="901" y="0"/>
                </a:moveTo>
                <a:cubicBezTo>
                  <a:pt x="404" y="0"/>
                  <a:pt x="0" y="403"/>
                  <a:pt x="0" y="900"/>
                </a:cubicBezTo>
                <a:cubicBezTo>
                  <a:pt x="0" y="1018"/>
                  <a:pt x="24" y="1134"/>
                  <a:pt x="69" y="1242"/>
                </a:cubicBezTo>
                <a:cubicBezTo>
                  <a:pt x="70" y="1245"/>
                  <a:pt x="71" y="1248"/>
                  <a:pt x="71" y="1250"/>
                </a:cubicBezTo>
                <a:lnTo>
                  <a:pt x="72" y="1250"/>
                </a:lnTo>
                <a:cubicBezTo>
                  <a:pt x="88" y="1286"/>
                  <a:pt x="594" y="2307"/>
                  <a:pt x="901" y="2927"/>
                </a:cubicBezTo>
                <a:lnTo>
                  <a:pt x="1728" y="1254"/>
                </a:lnTo>
                <a:lnTo>
                  <a:pt x="1729" y="1254"/>
                </a:lnTo>
                <a:cubicBezTo>
                  <a:pt x="1730" y="1249"/>
                  <a:pt x="1731" y="1246"/>
                  <a:pt x="1732" y="1243"/>
                </a:cubicBezTo>
                <a:cubicBezTo>
                  <a:pt x="1777" y="1134"/>
                  <a:pt x="1801" y="1018"/>
                  <a:pt x="1801" y="901"/>
                </a:cubicBezTo>
                <a:cubicBezTo>
                  <a:pt x="1801" y="403"/>
                  <a:pt x="1397" y="0"/>
                  <a:pt x="9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48" name="Google Shape;963;p39"/>
          <p:cNvSpPr txBox="1"/>
          <p:nvPr/>
        </p:nvSpPr>
        <p:spPr>
          <a:xfrm>
            <a:off x="767136" y="1669555"/>
            <a:ext cx="1076700" cy="48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600" b="1">
                <a:solidFill>
                  <a:srgbClr val="FFFFFF"/>
                </a:solidFill>
                <a:latin typeface="Fira Sans"/>
                <a:ea typeface="Fira Sans"/>
                <a:cs typeface="Fira Sans"/>
                <a:sym typeface="Fira Sans"/>
              </a:rPr>
              <a:t>B</a:t>
            </a:r>
            <a:endParaRPr sz="3600" b="1">
              <a:solidFill>
                <a:srgbClr val="FFFFFF"/>
              </a:solidFill>
              <a:latin typeface="Fira Sans"/>
              <a:ea typeface="Fira Sans"/>
              <a:cs typeface="Fira Sans"/>
              <a:sym typeface="Fira Sans"/>
            </a:endParaRPr>
          </a:p>
        </p:txBody>
      </p:sp>
      <p:sp>
        <p:nvSpPr>
          <p:cNvPr id="1048649" name="Google Shape;964;p39"/>
          <p:cNvSpPr txBox="1"/>
          <p:nvPr/>
        </p:nvSpPr>
        <p:spPr>
          <a:xfrm>
            <a:off x="767136" y="2414551"/>
            <a:ext cx="1076700" cy="48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600" b="1">
                <a:solidFill>
                  <a:srgbClr val="FFFFFF"/>
                </a:solidFill>
                <a:latin typeface="Fira Sans"/>
                <a:ea typeface="Fira Sans"/>
                <a:cs typeface="Fira Sans"/>
                <a:sym typeface="Fira Sans"/>
              </a:rPr>
              <a:t>C</a:t>
            </a:r>
            <a:endParaRPr sz="3600" b="1">
              <a:solidFill>
                <a:srgbClr val="FFFFFF"/>
              </a:solidFill>
              <a:latin typeface="Fira Sans"/>
              <a:ea typeface="Fira Sans"/>
              <a:cs typeface="Fira Sans"/>
              <a:sym typeface="Fira Sans"/>
            </a:endParaRPr>
          </a:p>
        </p:txBody>
      </p:sp>
      <p:sp>
        <p:nvSpPr>
          <p:cNvPr id="1048650" name="Google Shape;965;p39"/>
          <p:cNvSpPr txBox="1"/>
          <p:nvPr/>
        </p:nvSpPr>
        <p:spPr>
          <a:xfrm>
            <a:off x="767136" y="943900"/>
            <a:ext cx="1076700" cy="48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600" b="1" dirty="0">
                <a:solidFill>
                  <a:srgbClr val="FFFFFF"/>
                </a:solidFill>
                <a:latin typeface="Fira Sans"/>
                <a:ea typeface="Fira Sans"/>
                <a:cs typeface="Fira Sans"/>
                <a:sym typeface="Fira Sans"/>
              </a:rPr>
              <a:t>A</a:t>
            </a:r>
            <a:endParaRPr sz="3600" b="1" dirty="0">
              <a:solidFill>
                <a:srgbClr val="FFFFFF"/>
              </a:solidFill>
              <a:latin typeface="Fira Sans"/>
              <a:ea typeface="Fira Sans"/>
              <a:cs typeface="Fira Sans"/>
              <a:sym typeface="Fira Sans"/>
            </a:endParaRPr>
          </a:p>
        </p:txBody>
      </p:sp>
      <p:sp>
        <p:nvSpPr>
          <p:cNvPr id="1048651" name="Google Shape;966;p39"/>
          <p:cNvSpPr txBox="1"/>
          <p:nvPr/>
        </p:nvSpPr>
        <p:spPr>
          <a:xfrm>
            <a:off x="767136" y="3135886"/>
            <a:ext cx="1076700" cy="48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600" b="1">
                <a:solidFill>
                  <a:srgbClr val="FFFFFF"/>
                </a:solidFill>
                <a:latin typeface="Fira Sans"/>
                <a:ea typeface="Fira Sans"/>
                <a:cs typeface="Fira Sans"/>
                <a:sym typeface="Fira Sans"/>
              </a:rPr>
              <a:t>D</a:t>
            </a:r>
            <a:endParaRPr sz="3600" b="1">
              <a:solidFill>
                <a:srgbClr val="FFFFFF"/>
              </a:solidFill>
              <a:latin typeface="Fira Sans"/>
              <a:ea typeface="Fira Sans"/>
              <a:cs typeface="Fira Sans"/>
              <a:sym typeface="Fira Sans"/>
            </a:endParaRPr>
          </a:p>
        </p:txBody>
      </p:sp>
      <p:sp>
        <p:nvSpPr>
          <p:cNvPr id="1048652" name="Google Shape;967;p39"/>
          <p:cNvSpPr txBox="1"/>
          <p:nvPr/>
        </p:nvSpPr>
        <p:spPr>
          <a:xfrm>
            <a:off x="767136" y="3874756"/>
            <a:ext cx="1076700" cy="48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600" b="1">
                <a:solidFill>
                  <a:srgbClr val="FFFFFF"/>
                </a:solidFill>
                <a:latin typeface="Fira Sans"/>
                <a:ea typeface="Fira Sans"/>
                <a:cs typeface="Fira Sans"/>
                <a:sym typeface="Fira Sans"/>
              </a:rPr>
              <a:t>E</a:t>
            </a:r>
            <a:endParaRPr sz="3600" b="1">
              <a:solidFill>
                <a:srgbClr val="FFFFFF"/>
              </a:solidFill>
              <a:latin typeface="Fira Sans"/>
              <a:ea typeface="Fira Sans"/>
              <a:cs typeface="Fira Sans"/>
              <a:sym typeface="Fira Sans"/>
            </a:endParaRPr>
          </a:p>
        </p:txBody>
      </p:sp>
      <p:sp>
        <p:nvSpPr>
          <p:cNvPr id="1048653" name="Google Shape;973;p39"/>
          <p:cNvSpPr txBox="1"/>
          <p:nvPr/>
        </p:nvSpPr>
        <p:spPr>
          <a:xfrm>
            <a:off x="2006704" y="1105775"/>
            <a:ext cx="2686380" cy="382200"/>
          </a:xfrm>
          <a:prstGeom prst="rect">
            <a:avLst/>
          </a:prstGeom>
          <a:noFill/>
          <a:ln>
            <a:noFill/>
          </a:ln>
        </p:spPr>
        <p:txBody>
          <a:bodyPr spcFirstLastPara="1" wrap="square" lIns="91425" tIns="91425" rIns="91425" bIns="91425" anchor="ctr" anchorCtr="0">
            <a:noAutofit/>
          </a:bodyPr>
          <a:lstStyle/>
          <a:p>
            <a:pPr marL="0" indent="0">
              <a:buNone/>
            </a:pPr>
            <a:r>
              <a:rPr lang="en-IN" sz="1800" b="1" dirty="0">
                <a:solidFill>
                  <a:schemeClr val="tx1"/>
                </a:solidFill>
                <a:latin typeface="Times New Roman" panose="02020603050405020304" pitchFamily="18" charset="0"/>
                <a:cs typeface="Times New Roman" panose="02020603050405020304" pitchFamily="18" charset="0"/>
              </a:rPr>
              <a:t>INBOUND LOGISTICS</a:t>
            </a:r>
          </a:p>
        </p:txBody>
      </p:sp>
      <p:sp>
        <p:nvSpPr>
          <p:cNvPr id="1048654" name="Google Shape;974;p39"/>
          <p:cNvSpPr txBox="1"/>
          <p:nvPr/>
        </p:nvSpPr>
        <p:spPr>
          <a:xfrm>
            <a:off x="2006703" y="3986749"/>
            <a:ext cx="2805961" cy="46532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lang="en" sz="200" b="1" dirty="0">
              <a:solidFill>
                <a:srgbClr val="FFFFFF"/>
              </a:solidFill>
              <a:latin typeface="Times New Roman" panose="02020603050405020304" pitchFamily="18" charset="0"/>
              <a:ea typeface="Fira Sans"/>
              <a:cs typeface="Times New Roman" panose="02020603050405020304" pitchFamily="18" charset="0"/>
              <a:sym typeface="Fira Sans"/>
            </a:endParaRPr>
          </a:p>
          <a:p>
            <a:pPr marL="0" lvl="0" indent="0" algn="l" rtl="0">
              <a:lnSpc>
                <a:spcPct val="115000"/>
              </a:lnSpc>
              <a:spcBef>
                <a:spcPts val="0"/>
              </a:spcBef>
              <a:spcAft>
                <a:spcPts val="1600"/>
              </a:spcAft>
              <a:buNone/>
            </a:pPr>
            <a:r>
              <a:rPr lang="en" sz="1800" b="1" dirty="0">
                <a:solidFill>
                  <a:srgbClr val="FFFFFF"/>
                </a:solidFill>
                <a:latin typeface="Times New Roman" panose="02020603050405020304" pitchFamily="18" charset="0"/>
                <a:ea typeface="Fira Sans"/>
                <a:cs typeface="Times New Roman" panose="02020603050405020304" pitchFamily="18" charset="0"/>
                <a:sym typeface="Fira Sans"/>
              </a:rPr>
              <a:t>SERVICE &amp; SUPPORT</a:t>
            </a:r>
            <a:endParaRPr sz="1800" b="1" dirty="0">
              <a:solidFill>
                <a:srgbClr val="FFFFFF"/>
              </a:solidFill>
              <a:latin typeface="Times New Roman" panose="02020603050405020304" pitchFamily="18" charset="0"/>
              <a:ea typeface="Fira Sans"/>
              <a:cs typeface="Times New Roman" panose="02020603050405020304" pitchFamily="18" charset="0"/>
              <a:sym typeface="Fira Sans"/>
            </a:endParaRPr>
          </a:p>
        </p:txBody>
      </p:sp>
      <p:sp>
        <p:nvSpPr>
          <p:cNvPr id="1048655" name="Google Shape;975;p39"/>
          <p:cNvSpPr txBox="1"/>
          <p:nvPr/>
        </p:nvSpPr>
        <p:spPr>
          <a:xfrm>
            <a:off x="2006704" y="2536243"/>
            <a:ext cx="3087478" cy="464934"/>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lang="en" sz="600" b="1" dirty="0">
              <a:solidFill>
                <a:srgbClr val="FFFFFF"/>
              </a:solidFill>
              <a:latin typeface="Times New Roman" panose="02020603050405020304" pitchFamily="18" charset="0"/>
              <a:ea typeface="Fira Sans"/>
              <a:cs typeface="Times New Roman" panose="02020603050405020304" pitchFamily="18" charset="0"/>
              <a:sym typeface="Fira Sans"/>
            </a:endParaRPr>
          </a:p>
          <a:p>
            <a:pPr marL="0" lvl="0" indent="0" algn="l" rtl="0">
              <a:lnSpc>
                <a:spcPct val="115000"/>
              </a:lnSpc>
              <a:spcBef>
                <a:spcPts val="0"/>
              </a:spcBef>
              <a:spcAft>
                <a:spcPts val="1600"/>
              </a:spcAft>
              <a:buNone/>
            </a:pPr>
            <a:r>
              <a:rPr lang="en" sz="1800" b="1" dirty="0">
                <a:solidFill>
                  <a:schemeClr val="tx1"/>
                </a:solidFill>
                <a:latin typeface="Times New Roman" panose="02020603050405020304" pitchFamily="18" charset="0"/>
                <a:ea typeface="Fira Sans"/>
                <a:cs typeface="Times New Roman" panose="02020603050405020304" pitchFamily="18" charset="0"/>
                <a:sym typeface="Fira Sans"/>
              </a:rPr>
              <a:t>OUTBOUNDS </a:t>
            </a:r>
            <a:r>
              <a:rPr lang="en-IN" sz="1800" b="1" dirty="0">
                <a:solidFill>
                  <a:schemeClr val="tx1"/>
                </a:solidFill>
                <a:latin typeface="Times New Roman" panose="02020603050405020304" pitchFamily="18" charset="0"/>
                <a:cs typeface="Times New Roman" panose="02020603050405020304" pitchFamily="18" charset="0"/>
              </a:rPr>
              <a:t>LOGISTICS</a:t>
            </a:r>
            <a:endParaRPr sz="1800" b="1" dirty="0">
              <a:solidFill>
                <a:schemeClr val="tx1"/>
              </a:solidFill>
              <a:latin typeface="Times New Roman" panose="02020603050405020304" pitchFamily="18" charset="0"/>
              <a:ea typeface="Fira Sans"/>
              <a:cs typeface="Times New Roman" panose="02020603050405020304" pitchFamily="18" charset="0"/>
              <a:sym typeface="Fira Sans"/>
            </a:endParaRPr>
          </a:p>
        </p:txBody>
      </p:sp>
      <p:sp>
        <p:nvSpPr>
          <p:cNvPr id="1048656" name="Google Shape;976;p39"/>
          <p:cNvSpPr txBox="1"/>
          <p:nvPr/>
        </p:nvSpPr>
        <p:spPr>
          <a:xfrm>
            <a:off x="2006704" y="1871285"/>
            <a:ext cx="3087478" cy="3822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lang="en" sz="100" b="1" dirty="0">
              <a:solidFill>
                <a:srgbClr val="FFFFFF"/>
              </a:solidFill>
              <a:latin typeface="Times New Roman" panose="02020603050405020304" pitchFamily="18" charset="0"/>
              <a:ea typeface="Fira Sans"/>
              <a:cs typeface="Times New Roman" panose="02020603050405020304" pitchFamily="18" charset="0"/>
              <a:sym typeface="Fira Sans"/>
            </a:endParaRPr>
          </a:p>
          <a:p>
            <a:pPr marL="0" lvl="0" indent="0" algn="l" rtl="0">
              <a:lnSpc>
                <a:spcPct val="115000"/>
              </a:lnSpc>
              <a:spcBef>
                <a:spcPts val="0"/>
              </a:spcBef>
              <a:spcAft>
                <a:spcPts val="1600"/>
              </a:spcAft>
              <a:buNone/>
            </a:pPr>
            <a:r>
              <a:rPr lang="en" sz="1800" b="1" dirty="0">
                <a:solidFill>
                  <a:srgbClr val="FFFFFF"/>
                </a:solidFill>
                <a:latin typeface="Times New Roman" panose="02020603050405020304" pitchFamily="18" charset="0"/>
                <a:ea typeface="Fira Sans"/>
                <a:cs typeface="Times New Roman" panose="02020603050405020304" pitchFamily="18" charset="0"/>
                <a:sym typeface="Fira Sans"/>
              </a:rPr>
              <a:t>OPERATIONS</a:t>
            </a:r>
            <a:endParaRPr sz="1800" b="1" dirty="0">
              <a:solidFill>
                <a:srgbClr val="FFFFFF"/>
              </a:solidFill>
              <a:latin typeface="Times New Roman" panose="02020603050405020304" pitchFamily="18" charset="0"/>
              <a:ea typeface="Fira Sans"/>
              <a:cs typeface="Times New Roman" panose="02020603050405020304" pitchFamily="18" charset="0"/>
              <a:sym typeface="Fira Sans"/>
            </a:endParaRPr>
          </a:p>
        </p:txBody>
      </p:sp>
      <p:sp>
        <p:nvSpPr>
          <p:cNvPr id="1048657" name="Google Shape;977;p39"/>
          <p:cNvSpPr txBox="1"/>
          <p:nvPr/>
        </p:nvSpPr>
        <p:spPr>
          <a:xfrm>
            <a:off x="2006704" y="3234082"/>
            <a:ext cx="2908196" cy="488399"/>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b="1" dirty="0">
                <a:solidFill>
                  <a:srgbClr val="FFFFFF"/>
                </a:solidFill>
                <a:latin typeface="Times New Roman" panose="02020603050405020304" pitchFamily="18" charset="0"/>
                <a:ea typeface="Fira Sans"/>
                <a:cs typeface="Times New Roman" panose="02020603050405020304" pitchFamily="18" charset="0"/>
                <a:sym typeface="Fira Sans"/>
              </a:rPr>
              <a:t>SALES &amp; MARKETING</a:t>
            </a:r>
            <a:endParaRPr sz="1800" b="1" dirty="0">
              <a:solidFill>
                <a:srgbClr val="FFFFFF"/>
              </a:solidFill>
              <a:latin typeface="Times New Roman" panose="02020603050405020304" pitchFamily="18" charset="0"/>
              <a:ea typeface="Fira Sans"/>
              <a:cs typeface="Times New Roman" panose="02020603050405020304" pitchFamily="18" charset="0"/>
              <a:sym typeface="Fira Sans"/>
            </a:endParaRPr>
          </a:p>
        </p:txBody>
      </p:sp>
      <p:sp>
        <p:nvSpPr>
          <p:cNvPr id="1048658" name="Google Shape;978;p39"/>
          <p:cNvSpPr txBox="1"/>
          <p:nvPr/>
        </p:nvSpPr>
        <p:spPr>
          <a:xfrm>
            <a:off x="311598" y="65351"/>
            <a:ext cx="7335072" cy="590554"/>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en-IN" sz="2800" b="1" i="1" u="sng" dirty="0">
                <a:latin typeface="Times New Roman" panose="02020603050405020304" pitchFamily="18" charset="0"/>
                <a:cs typeface="Times New Roman" panose="02020603050405020304" pitchFamily="18" charset="0"/>
              </a:rPr>
              <a:t>Primary Activities</a:t>
            </a:r>
            <a:r>
              <a:rPr lang="en-IN" sz="2800" b="1" i="1" dirty="0">
                <a:latin typeface="Times New Roman" panose="02020603050405020304" pitchFamily="18" charset="0"/>
                <a:cs typeface="Times New Roman" panose="02020603050405020304" pitchFamily="18" charset="0"/>
              </a:rPr>
              <a:t>  </a:t>
            </a:r>
            <a:r>
              <a:rPr lang="en-IN" sz="44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36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32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endParaRPr sz="2800" b="1" dirty="0">
              <a:solidFill>
                <a:schemeClr val="tx1"/>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1048661" name="Google Shape;749;p34"/>
          <p:cNvSpPr/>
          <p:nvPr/>
        </p:nvSpPr>
        <p:spPr>
          <a:xfrm>
            <a:off x="2139562" y="2217797"/>
            <a:ext cx="415664" cy="233300"/>
          </a:xfrm>
          <a:custGeom>
            <a:avLst/>
            <a:gdLst/>
            <a:ahLst/>
            <a:cxnLst/>
            <a:rect l="l" t="t" r="r" b="b"/>
            <a:pathLst>
              <a:path w="1600" h="898" extrusionOk="0">
                <a:moveTo>
                  <a:pt x="1076" y="1"/>
                </a:moveTo>
                <a:lnTo>
                  <a:pt x="1076" y="180"/>
                </a:lnTo>
                <a:lnTo>
                  <a:pt x="0" y="180"/>
                </a:lnTo>
                <a:lnTo>
                  <a:pt x="0" y="719"/>
                </a:lnTo>
                <a:lnTo>
                  <a:pt x="1076" y="719"/>
                </a:lnTo>
                <a:lnTo>
                  <a:pt x="1076" y="898"/>
                </a:lnTo>
                <a:lnTo>
                  <a:pt x="1600" y="450"/>
                </a:lnTo>
                <a:lnTo>
                  <a:pt x="1076" y="1"/>
                </a:lnTo>
                <a:close/>
              </a:path>
            </a:pathLst>
          </a:custGeom>
          <a:solidFill>
            <a:srgbClr val="B2B2B2"/>
          </a:solidFill>
          <a:ln>
            <a:solidFill>
              <a:schemeClr val="tx1">
                <a:lumMod val="85000"/>
                <a:lumOff val="1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2" name="Google Shape;750;p34"/>
          <p:cNvSpPr/>
          <p:nvPr/>
        </p:nvSpPr>
        <p:spPr>
          <a:xfrm>
            <a:off x="4367055" y="2217797"/>
            <a:ext cx="415664" cy="233300"/>
          </a:xfrm>
          <a:custGeom>
            <a:avLst/>
            <a:gdLst/>
            <a:ahLst/>
            <a:cxnLst/>
            <a:rect l="l" t="t" r="r" b="b"/>
            <a:pathLst>
              <a:path w="1600" h="898" extrusionOk="0">
                <a:moveTo>
                  <a:pt x="1077" y="1"/>
                </a:moveTo>
                <a:lnTo>
                  <a:pt x="1077" y="180"/>
                </a:lnTo>
                <a:lnTo>
                  <a:pt x="1" y="180"/>
                </a:lnTo>
                <a:lnTo>
                  <a:pt x="1" y="719"/>
                </a:lnTo>
                <a:lnTo>
                  <a:pt x="1077" y="719"/>
                </a:lnTo>
                <a:lnTo>
                  <a:pt x="1077" y="898"/>
                </a:lnTo>
                <a:lnTo>
                  <a:pt x="1600" y="450"/>
                </a:lnTo>
                <a:lnTo>
                  <a:pt x="1077" y="1"/>
                </a:lnTo>
                <a:close/>
              </a:path>
            </a:pathLst>
          </a:custGeom>
          <a:solidFill>
            <a:srgbClr val="B2B2B2"/>
          </a:solidFill>
          <a:ln>
            <a:solidFill>
              <a:schemeClr val="tx1">
                <a:lumMod val="85000"/>
                <a:lumOff val="1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3" name="Google Shape;751;p34"/>
          <p:cNvSpPr/>
          <p:nvPr/>
        </p:nvSpPr>
        <p:spPr>
          <a:xfrm>
            <a:off x="6594808" y="2217797"/>
            <a:ext cx="415664" cy="233300"/>
          </a:xfrm>
          <a:custGeom>
            <a:avLst/>
            <a:gdLst/>
            <a:ahLst/>
            <a:cxnLst/>
            <a:rect l="l" t="t" r="r" b="b"/>
            <a:pathLst>
              <a:path w="1600" h="898" extrusionOk="0">
                <a:moveTo>
                  <a:pt x="1076" y="1"/>
                </a:moveTo>
                <a:lnTo>
                  <a:pt x="1076" y="180"/>
                </a:lnTo>
                <a:lnTo>
                  <a:pt x="1" y="180"/>
                </a:lnTo>
                <a:lnTo>
                  <a:pt x="1" y="719"/>
                </a:lnTo>
                <a:lnTo>
                  <a:pt x="1076" y="719"/>
                </a:lnTo>
                <a:lnTo>
                  <a:pt x="1076" y="898"/>
                </a:lnTo>
                <a:lnTo>
                  <a:pt x="1599" y="450"/>
                </a:lnTo>
                <a:lnTo>
                  <a:pt x="1076" y="1"/>
                </a:lnTo>
                <a:close/>
              </a:path>
            </a:pathLst>
          </a:custGeom>
          <a:solidFill>
            <a:srgbClr val="B2B2B2"/>
          </a:solidFill>
          <a:ln>
            <a:solidFill>
              <a:schemeClr val="tx1">
                <a:lumMod val="85000"/>
                <a:lumOff val="1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4" name="Google Shape;752;p34"/>
          <p:cNvSpPr/>
          <p:nvPr/>
        </p:nvSpPr>
        <p:spPr>
          <a:xfrm>
            <a:off x="466734" y="1479450"/>
            <a:ext cx="1511718" cy="1745336"/>
          </a:xfrm>
          <a:custGeom>
            <a:avLst/>
            <a:gdLst/>
            <a:ahLst/>
            <a:cxnLst/>
            <a:rect l="l" t="t" r="r" b="b"/>
            <a:pathLst>
              <a:path w="5819" h="6718" extrusionOk="0">
                <a:moveTo>
                  <a:pt x="2909" y="0"/>
                </a:moveTo>
                <a:lnTo>
                  <a:pt x="0" y="1679"/>
                </a:lnTo>
                <a:lnTo>
                  <a:pt x="0" y="5038"/>
                </a:lnTo>
                <a:lnTo>
                  <a:pt x="2909" y="6717"/>
                </a:lnTo>
                <a:lnTo>
                  <a:pt x="5818" y="5038"/>
                </a:lnTo>
                <a:lnTo>
                  <a:pt x="5818" y="1679"/>
                </a:lnTo>
                <a:lnTo>
                  <a:pt x="2909" y="0"/>
                </a:lnTo>
                <a:close/>
              </a:path>
            </a:pathLst>
          </a:custGeom>
          <a:solidFill>
            <a:schemeClr val="accent1"/>
          </a:solidFill>
          <a:ln>
            <a:solidFill>
              <a:schemeClr val="tx1">
                <a:lumMod val="85000"/>
                <a:lumOff val="1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5" name="Google Shape;753;p34"/>
          <p:cNvSpPr/>
          <p:nvPr/>
        </p:nvSpPr>
        <p:spPr>
          <a:xfrm>
            <a:off x="2697604" y="1479450"/>
            <a:ext cx="1511458" cy="1745336"/>
          </a:xfrm>
          <a:custGeom>
            <a:avLst/>
            <a:gdLst/>
            <a:ahLst/>
            <a:cxnLst/>
            <a:rect l="l" t="t" r="r" b="b"/>
            <a:pathLst>
              <a:path w="5818" h="6718" extrusionOk="0">
                <a:moveTo>
                  <a:pt x="2910" y="0"/>
                </a:moveTo>
                <a:lnTo>
                  <a:pt x="1" y="1679"/>
                </a:lnTo>
                <a:lnTo>
                  <a:pt x="1" y="5038"/>
                </a:lnTo>
                <a:lnTo>
                  <a:pt x="2910" y="6717"/>
                </a:lnTo>
                <a:lnTo>
                  <a:pt x="5818" y="5038"/>
                </a:lnTo>
                <a:lnTo>
                  <a:pt x="5818" y="1679"/>
                </a:lnTo>
                <a:lnTo>
                  <a:pt x="2910" y="0"/>
                </a:lnTo>
                <a:close/>
              </a:path>
            </a:pathLst>
          </a:custGeom>
          <a:solidFill>
            <a:schemeClr val="accent2"/>
          </a:solidFill>
          <a:ln>
            <a:solidFill>
              <a:schemeClr val="tx1">
                <a:lumMod val="85000"/>
                <a:lumOff val="1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6" name="Google Shape;754;p34"/>
          <p:cNvSpPr/>
          <p:nvPr/>
        </p:nvSpPr>
        <p:spPr>
          <a:xfrm>
            <a:off x="4923019" y="1479450"/>
            <a:ext cx="1511458" cy="1745336"/>
          </a:xfrm>
          <a:custGeom>
            <a:avLst/>
            <a:gdLst/>
            <a:ahLst/>
            <a:cxnLst/>
            <a:rect l="l" t="t" r="r" b="b"/>
            <a:pathLst>
              <a:path w="5818" h="6718" extrusionOk="0">
                <a:moveTo>
                  <a:pt x="2909" y="0"/>
                </a:moveTo>
                <a:lnTo>
                  <a:pt x="0" y="1679"/>
                </a:lnTo>
                <a:lnTo>
                  <a:pt x="0" y="5038"/>
                </a:lnTo>
                <a:lnTo>
                  <a:pt x="2909" y="6717"/>
                </a:lnTo>
                <a:lnTo>
                  <a:pt x="5818" y="5038"/>
                </a:lnTo>
                <a:lnTo>
                  <a:pt x="5818" y="1679"/>
                </a:lnTo>
                <a:lnTo>
                  <a:pt x="2909" y="0"/>
                </a:lnTo>
                <a:close/>
              </a:path>
            </a:pathLst>
          </a:custGeom>
          <a:solidFill>
            <a:schemeClr val="tx1">
              <a:lumMod val="75000"/>
              <a:lumOff val="25000"/>
            </a:schemeClr>
          </a:solidFill>
          <a:ln>
            <a:solidFill>
              <a:schemeClr val="tx1">
                <a:lumMod val="85000"/>
                <a:lumOff val="1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75000"/>
                  <a:lumOff val="25000"/>
                </a:schemeClr>
              </a:solidFill>
            </a:endParaRPr>
          </a:p>
        </p:txBody>
      </p:sp>
      <p:sp>
        <p:nvSpPr>
          <p:cNvPr id="1048667" name="Google Shape;755;p34"/>
          <p:cNvSpPr/>
          <p:nvPr/>
        </p:nvSpPr>
        <p:spPr>
          <a:xfrm>
            <a:off x="7165321" y="1479450"/>
            <a:ext cx="1511718" cy="1745336"/>
          </a:xfrm>
          <a:custGeom>
            <a:avLst/>
            <a:gdLst/>
            <a:ahLst/>
            <a:cxnLst/>
            <a:rect l="l" t="t" r="r" b="b"/>
            <a:pathLst>
              <a:path w="5819" h="6718" extrusionOk="0">
                <a:moveTo>
                  <a:pt x="2910" y="0"/>
                </a:moveTo>
                <a:lnTo>
                  <a:pt x="1" y="1679"/>
                </a:lnTo>
                <a:lnTo>
                  <a:pt x="1" y="5038"/>
                </a:lnTo>
                <a:lnTo>
                  <a:pt x="2910" y="6717"/>
                </a:lnTo>
                <a:lnTo>
                  <a:pt x="5819" y="5038"/>
                </a:lnTo>
                <a:lnTo>
                  <a:pt x="5819" y="1679"/>
                </a:lnTo>
                <a:lnTo>
                  <a:pt x="2910" y="0"/>
                </a:lnTo>
                <a:close/>
              </a:path>
            </a:pathLst>
          </a:custGeom>
          <a:solidFill>
            <a:schemeClr val="accent4"/>
          </a:solidFill>
          <a:ln>
            <a:solidFill>
              <a:schemeClr val="tx1">
                <a:lumMod val="85000"/>
                <a:lumOff val="1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68" name="Google Shape;758;p34"/>
          <p:cNvSpPr txBox="1"/>
          <p:nvPr/>
        </p:nvSpPr>
        <p:spPr>
          <a:xfrm>
            <a:off x="6759697" y="3719705"/>
            <a:ext cx="2118323" cy="718978"/>
          </a:xfrm>
          <a:prstGeom prst="rect">
            <a:avLst/>
          </a:prstGeom>
          <a:noFill/>
          <a:ln>
            <a:solidFill>
              <a:schemeClr val="tx1">
                <a:lumMod val="85000"/>
                <a:lumOff val="15000"/>
              </a:schemeClr>
            </a:solid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endParaRPr lang="en" sz="400" b="1" dirty="0">
              <a:solidFill>
                <a:schemeClr val="accent4"/>
              </a:solidFill>
              <a:latin typeface="Times New Roman" panose="02020603050405020304" pitchFamily="18" charset="0"/>
              <a:ea typeface="Fira Sans"/>
              <a:cs typeface="Times New Roman" panose="02020603050405020304" pitchFamily="18" charset="0"/>
              <a:sym typeface="Fira Sans"/>
            </a:endParaRPr>
          </a:p>
          <a:p>
            <a:pPr marL="0" lvl="0" indent="0" algn="ctr" rtl="0">
              <a:lnSpc>
                <a:spcPct val="115000"/>
              </a:lnSpc>
              <a:spcBef>
                <a:spcPts val="0"/>
              </a:spcBef>
              <a:spcAft>
                <a:spcPts val="1600"/>
              </a:spcAft>
              <a:buNone/>
            </a:pPr>
            <a:r>
              <a:rPr lang="en" sz="1600" b="1" dirty="0">
                <a:ln>
                  <a:solidFill>
                    <a:schemeClr val="tx1">
                      <a:lumMod val="75000"/>
                      <a:lumOff val="25000"/>
                    </a:schemeClr>
                  </a:solidFill>
                </a:ln>
                <a:solidFill>
                  <a:schemeClr val="accent4"/>
                </a:solidFill>
                <a:latin typeface="Times New Roman" panose="02020603050405020304" pitchFamily="18" charset="0"/>
                <a:ea typeface="Fira Sans"/>
                <a:cs typeface="Times New Roman" panose="02020603050405020304" pitchFamily="18" charset="0"/>
                <a:sym typeface="Fira Sans"/>
              </a:rPr>
              <a:t>INFRASTRUCTURE</a:t>
            </a:r>
            <a:endParaRPr sz="1600" b="1" dirty="0">
              <a:ln>
                <a:solidFill>
                  <a:schemeClr val="tx1">
                    <a:lumMod val="75000"/>
                    <a:lumOff val="25000"/>
                  </a:schemeClr>
                </a:solidFill>
              </a:ln>
              <a:solidFill>
                <a:schemeClr val="accent4"/>
              </a:solidFill>
              <a:latin typeface="Times New Roman" panose="02020603050405020304" pitchFamily="18" charset="0"/>
              <a:ea typeface="Fira Sans"/>
              <a:cs typeface="Times New Roman" panose="02020603050405020304" pitchFamily="18" charset="0"/>
              <a:sym typeface="Fira Sans"/>
            </a:endParaRPr>
          </a:p>
        </p:txBody>
      </p:sp>
      <p:sp>
        <p:nvSpPr>
          <p:cNvPr id="1048669" name="Google Shape;759;p34"/>
          <p:cNvSpPr txBox="1"/>
          <p:nvPr/>
        </p:nvSpPr>
        <p:spPr>
          <a:xfrm>
            <a:off x="114783" y="3708274"/>
            <a:ext cx="1952567" cy="764699"/>
          </a:xfrm>
          <a:prstGeom prst="rect">
            <a:avLst/>
          </a:prstGeom>
          <a:noFill/>
          <a:ln>
            <a:solidFill>
              <a:schemeClr val="tx1">
                <a:lumMod val="85000"/>
                <a:lumOff val="15000"/>
              </a:schemeClr>
            </a:solid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endParaRPr lang="en" sz="500" b="1" dirty="0">
              <a:solidFill>
                <a:schemeClr val="accent1"/>
              </a:solidFill>
              <a:latin typeface="Times New Roman" panose="02020603050405020304" pitchFamily="18" charset="0"/>
              <a:ea typeface="Fira Sans"/>
              <a:cs typeface="Times New Roman" panose="02020603050405020304" pitchFamily="18" charset="0"/>
              <a:sym typeface="Fira Sans"/>
            </a:endParaRPr>
          </a:p>
          <a:p>
            <a:pPr marL="0" lvl="0" indent="0" algn="ctr" rtl="0">
              <a:lnSpc>
                <a:spcPct val="115000"/>
              </a:lnSpc>
              <a:spcBef>
                <a:spcPts val="0"/>
              </a:spcBef>
              <a:spcAft>
                <a:spcPts val="1600"/>
              </a:spcAft>
              <a:buNone/>
            </a:pPr>
            <a:r>
              <a:rPr lang="en" sz="1600" b="1" dirty="0">
                <a:ln>
                  <a:solidFill>
                    <a:schemeClr val="tx1">
                      <a:lumMod val="75000"/>
                      <a:lumOff val="25000"/>
                    </a:schemeClr>
                  </a:solidFill>
                </a:ln>
                <a:solidFill>
                  <a:schemeClr val="accent1"/>
                </a:solidFill>
                <a:latin typeface="Times New Roman" panose="02020603050405020304" pitchFamily="18" charset="0"/>
                <a:ea typeface="Fira Sans"/>
                <a:cs typeface="Times New Roman" panose="02020603050405020304" pitchFamily="18" charset="0"/>
                <a:sym typeface="Fira Sans"/>
              </a:rPr>
              <a:t>PROCUREMENT</a:t>
            </a:r>
            <a:endParaRPr sz="1600" b="1" dirty="0">
              <a:ln>
                <a:solidFill>
                  <a:schemeClr val="tx1">
                    <a:lumMod val="75000"/>
                    <a:lumOff val="25000"/>
                  </a:schemeClr>
                </a:solidFill>
              </a:ln>
              <a:solidFill>
                <a:schemeClr val="accent1"/>
              </a:solidFill>
              <a:latin typeface="Times New Roman" panose="02020603050405020304" pitchFamily="18" charset="0"/>
              <a:ea typeface="Fira Sans"/>
              <a:cs typeface="Times New Roman" panose="02020603050405020304" pitchFamily="18" charset="0"/>
              <a:sym typeface="Fira Sans"/>
            </a:endParaRPr>
          </a:p>
        </p:txBody>
      </p:sp>
      <p:sp>
        <p:nvSpPr>
          <p:cNvPr id="1048670" name="Google Shape;760;p34"/>
          <p:cNvSpPr txBox="1"/>
          <p:nvPr/>
        </p:nvSpPr>
        <p:spPr>
          <a:xfrm>
            <a:off x="2351564" y="3708275"/>
            <a:ext cx="1952567" cy="764698"/>
          </a:xfrm>
          <a:prstGeom prst="rect">
            <a:avLst/>
          </a:prstGeom>
          <a:noFill/>
          <a:ln>
            <a:solidFill>
              <a:schemeClr val="tx1">
                <a:lumMod val="85000"/>
                <a:lumOff val="15000"/>
              </a:schemeClr>
            </a:solid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endParaRPr lang="en" sz="300" b="1" dirty="0">
              <a:solidFill>
                <a:schemeClr val="accent2"/>
              </a:solidFill>
              <a:latin typeface="Times New Roman" panose="02020603050405020304" pitchFamily="18" charset="0"/>
              <a:ea typeface="Fira Sans"/>
              <a:cs typeface="Times New Roman" panose="02020603050405020304" pitchFamily="18" charset="0"/>
              <a:sym typeface="Fira Sans"/>
            </a:endParaRPr>
          </a:p>
          <a:p>
            <a:pPr marL="0" lvl="0" indent="0" algn="ctr" rtl="0">
              <a:lnSpc>
                <a:spcPct val="115000"/>
              </a:lnSpc>
              <a:spcBef>
                <a:spcPts val="0"/>
              </a:spcBef>
              <a:spcAft>
                <a:spcPts val="1600"/>
              </a:spcAft>
              <a:buNone/>
            </a:pPr>
            <a:r>
              <a:rPr lang="en" sz="1600" b="1" dirty="0">
                <a:ln>
                  <a:solidFill>
                    <a:schemeClr val="tx1">
                      <a:lumMod val="75000"/>
                      <a:lumOff val="25000"/>
                    </a:schemeClr>
                  </a:solidFill>
                </a:ln>
                <a:solidFill>
                  <a:schemeClr val="accent2"/>
                </a:solidFill>
                <a:latin typeface="Times New Roman" panose="02020603050405020304" pitchFamily="18" charset="0"/>
                <a:ea typeface="Fira Sans"/>
                <a:cs typeface="Times New Roman" panose="02020603050405020304" pitchFamily="18" charset="0"/>
                <a:sym typeface="Fira Sans"/>
              </a:rPr>
              <a:t>TECHNOLOGY</a:t>
            </a:r>
            <a:endParaRPr sz="1600" b="1" dirty="0">
              <a:ln>
                <a:solidFill>
                  <a:schemeClr val="tx1">
                    <a:lumMod val="75000"/>
                    <a:lumOff val="25000"/>
                  </a:schemeClr>
                </a:solidFill>
              </a:ln>
              <a:solidFill>
                <a:schemeClr val="accent2"/>
              </a:solidFill>
              <a:latin typeface="Times New Roman" panose="02020603050405020304" pitchFamily="18" charset="0"/>
              <a:ea typeface="Fira Sans"/>
              <a:cs typeface="Times New Roman" panose="02020603050405020304" pitchFamily="18" charset="0"/>
              <a:sym typeface="Fira Sans"/>
            </a:endParaRPr>
          </a:p>
        </p:txBody>
      </p:sp>
      <p:sp>
        <p:nvSpPr>
          <p:cNvPr id="1048671" name="Google Shape;762;p34"/>
          <p:cNvSpPr txBox="1">
            <a:spLocks noGrp="1"/>
          </p:cNvSpPr>
          <p:nvPr>
            <p:ph type="body" idx="1"/>
          </p:nvPr>
        </p:nvSpPr>
        <p:spPr>
          <a:xfrm>
            <a:off x="4572000" y="3708274"/>
            <a:ext cx="2046288" cy="741839"/>
          </a:xfrm>
          <a:prstGeom prst="rect">
            <a:avLst/>
          </a:prstGeom>
          <a:ln>
            <a:solidFill>
              <a:schemeClr val="tx1">
                <a:lumMod val="85000"/>
                <a:lumOff val="15000"/>
              </a:schemeClr>
            </a:solidFill>
          </a:ln>
        </p:spPr>
        <p:txBody>
          <a:bodyPr spcFirstLastPara="1" wrap="square" lIns="91425" tIns="91425" rIns="91425" bIns="91425" anchor="ctr" anchorCtr="0">
            <a:noAutofit/>
          </a:bodyPr>
          <a:lstStyle/>
          <a:p>
            <a:pPr marL="0" lvl="0" indent="0" algn="ctr" rtl="0">
              <a:spcBef>
                <a:spcPts val="0"/>
              </a:spcBef>
              <a:spcAft>
                <a:spcPts val="1600"/>
              </a:spcAft>
              <a:buNone/>
            </a:pPr>
            <a:endParaRPr lang="en" sz="200" b="1" dirty="0">
              <a:solidFill>
                <a:schemeClr val="tx1">
                  <a:lumMod val="75000"/>
                  <a:lumOff val="25000"/>
                </a:schemeClr>
              </a:solidFill>
              <a:latin typeface="Times New Roman" panose="02020603050405020304" pitchFamily="18" charset="0"/>
              <a:ea typeface="Fira Sans"/>
              <a:cs typeface="Times New Roman" panose="02020603050405020304" pitchFamily="18" charset="0"/>
              <a:sym typeface="Fira Sans"/>
            </a:endParaRPr>
          </a:p>
          <a:p>
            <a:pPr marL="0" lvl="0" indent="0" algn="ctr" rtl="0">
              <a:spcBef>
                <a:spcPts val="0"/>
              </a:spcBef>
              <a:spcAft>
                <a:spcPts val="1600"/>
              </a:spcAft>
              <a:buNone/>
            </a:pPr>
            <a:r>
              <a:rPr lang="en" sz="1600" b="1" dirty="0">
                <a:ln>
                  <a:solidFill>
                    <a:schemeClr val="tx1">
                      <a:lumMod val="75000"/>
                      <a:lumOff val="25000"/>
                    </a:schemeClr>
                  </a:solidFill>
                </a:ln>
                <a:solidFill>
                  <a:schemeClr val="tx1">
                    <a:lumMod val="75000"/>
                    <a:lumOff val="25000"/>
                  </a:schemeClr>
                </a:solidFill>
                <a:latin typeface="Times New Roman" panose="02020603050405020304" pitchFamily="18" charset="0"/>
                <a:ea typeface="Fira Sans"/>
                <a:cs typeface="Times New Roman" panose="02020603050405020304" pitchFamily="18" charset="0"/>
                <a:sym typeface="Fira Sans"/>
              </a:rPr>
              <a:t>HUMAN RESOURCE MANAGEMENT</a:t>
            </a:r>
            <a:endParaRPr sz="1600" b="1" dirty="0">
              <a:ln>
                <a:solidFill>
                  <a:schemeClr val="tx1">
                    <a:lumMod val="75000"/>
                    <a:lumOff val="25000"/>
                  </a:schemeClr>
                </a:solidFill>
              </a:ln>
              <a:solidFill>
                <a:schemeClr val="tx1">
                  <a:lumMod val="75000"/>
                  <a:lumOff val="25000"/>
                </a:schemeClr>
              </a:solidFill>
              <a:latin typeface="Times New Roman" panose="02020603050405020304" pitchFamily="18" charset="0"/>
              <a:ea typeface="Fira Sans"/>
              <a:cs typeface="Times New Roman" panose="02020603050405020304" pitchFamily="18" charset="0"/>
              <a:sym typeface="Fira Sans"/>
            </a:endParaRPr>
          </a:p>
        </p:txBody>
      </p:sp>
      <p:grpSp>
        <p:nvGrpSpPr>
          <p:cNvPr id="46" name="Google Shape;764;p34"/>
          <p:cNvGrpSpPr/>
          <p:nvPr/>
        </p:nvGrpSpPr>
        <p:grpSpPr>
          <a:xfrm>
            <a:off x="944656" y="2084802"/>
            <a:ext cx="556072" cy="534626"/>
            <a:chOff x="3854700" y="249750"/>
            <a:chExt cx="500425" cy="481125"/>
          </a:xfrm>
        </p:grpSpPr>
        <p:sp>
          <p:nvSpPr>
            <p:cNvPr id="1048672" name="Google Shape;765;p34"/>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673" name="Google Shape;766;p34"/>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674" name="Google Shape;767;p34"/>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675" name="Google Shape;768;p34"/>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676" name="Google Shape;769;p34"/>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677" name="Google Shape;770;p34"/>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678" name="Google Shape;771;p34"/>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48679" name="Google Shape;772;p34"/>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7" name="Google Shape;773;p34"/>
          <p:cNvGrpSpPr/>
          <p:nvPr/>
        </p:nvGrpSpPr>
        <p:grpSpPr>
          <a:xfrm>
            <a:off x="5421180" y="2066754"/>
            <a:ext cx="535404" cy="535404"/>
            <a:chOff x="5660400" y="238125"/>
            <a:chExt cx="481825" cy="481825"/>
          </a:xfrm>
        </p:grpSpPr>
        <p:sp>
          <p:nvSpPr>
            <p:cNvPr id="1048680" name="Google Shape;774;p34"/>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sp>
          <p:nvSpPr>
            <p:cNvPr id="1048681" name="Google Shape;775;p34"/>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2097152" name="Picture 2"/>
          <p:cNvPicPr>
            <a:picLocks noChangeAspect="1"/>
          </p:cNvPicPr>
          <p:nvPr/>
        </p:nvPicPr>
        <p:blipFill>
          <a:blip r:embed="rId3"/>
          <a:stretch>
            <a:fillRect/>
          </a:stretch>
        </p:blipFill>
        <p:spPr>
          <a:xfrm>
            <a:off x="7566660" y="1973577"/>
            <a:ext cx="720090" cy="745026"/>
          </a:xfrm>
          <a:prstGeom prst="rect">
            <a:avLst/>
          </a:prstGeom>
        </p:spPr>
      </p:pic>
      <p:sp>
        <p:nvSpPr>
          <p:cNvPr id="1048682" name="Google Shape;978;p39"/>
          <p:cNvSpPr txBox="1"/>
          <p:nvPr/>
        </p:nvSpPr>
        <p:spPr>
          <a:xfrm>
            <a:off x="311598" y="202511"/>
            <a:ext cx="7335072" cy="590554"/>
          </a:xfrm>
          <a:prstGeom prst="rect">
            <a:avLst/>
          </a:prstGeom>
          <a:noFill/>
          <a:ln>
            <a:noFill/>
          </a:ln>
        </p:spPr>
        <p:txBody>
          <a:bodyPr spcFirstLastPara="1" wrap="square" lIns="91425" tIns="91425" rIns="91425" bIns="91425" anchor="b" anchorCtr="0">
            <a:noAutofit/>
          </a:bodyPr>
          <a:lstStyle/>
          <a:p>
            <a:pPr marL="0" lvl="0" indent="0" rtl="0">
              <a:spcBef>
                <a:spcPts val="0"/>
              </a:spcBef>
              <a:spcAft>
                <a:spcPts val="0"/>
              </a:spcAft>
              <a:buNone/>
            </a:pPr>
            <a:r>
              <a:rPr lang="en-IN" sz="2800" b="1" i="1" u="sng" dirty="0">
                <a:latin typeface="Times New Roman" panose="02020603050405020304" pitchFamily="18" charset="0"/>
                <a:cs typeface="Times New Roman" panose="02020603050405020304" pitchFamily="18" charset="0"/>
              </a:rPr>
              <a:t>Supportive Activities</a:t>
            </a:r>
            <a:r>
              <a:rPr lang="en-IN" sz="2800" b="1" i="1" dirty="0">
                <a:latin typeface="Times New Roman" panose="02020603050405020304" pitchFamily="18" charset="0"/>
                <a:cs typeface="Times New Roman" panose="02020603050405020304" pitchFamily="18" charset="0"/>
              </a:rPr>
              <a:t>  </a:t>
            </a:r>
            <a:r>
              <a:rPr lang="en-IN" sz="44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36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32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endParaRPr sz="2800" b="1" dirty="0">
              <a:solidFill>
                <a:schemeClr val="tx1"/>
              </a:solidFill>
              <a:latin typeface="Fira Sans"/>
              <a:ea typeface="Fira Sans"/>
              <a:cs typeface="Fira Sans"/>
              <a:sym typeface="Fira Sans"/>
            </a:endParaRPr>
          </a:p>
        </p:txBody>
      </p:sp>
      <p:pic>
        <p:nvPicPr>
          <p:cNvPr id="2097153" name="Picture 4"/>
          <p:cNvPicPr>
            <a:picLocks noChangeAspect="1"/>
          </p:cNvPicPr>
          <p:nvPr/>
        </p:nvPicPr>
        <p:blipFill>
          <a:blip r:embed="rId4">
            <a:biLevel thresh="75000"/>
          </a:blip>
          <a:stretch>
            <a:fillRect/>
          </a:stretch>
        </p:blipFill>
        <p:spPr>
          <a:xfrm>
            <a:off x="3053387" y="1962412"/>
            <a:ext cx="764233" cy="7561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
          <p:cNvSpPr>
            <a:spLocks noGrp="1"/>
          </p:cNvSpPr>
          <p:nvPr>
            <p:ph type="title"/>
          </p:nvPr>
        </p:nvSpPr>
        <p:spPr>
          <a:xfrm>
            <a:off x="308610" y="173446"/>
            <a:ext cx="7864618" cy="649514"/>
          </a:xfrm>
        </p:spPr>
        <p:txBody>
          <a:bodyPr anchor="ctr">
            <a:normAutofit/>
          </a:bodyPr>
          <a:lstStyle/>
          <a:p>
            <a:r>
              <a:rPr lang="en-IN" sz="2100" b="1" u="sng" dirty="0">
                <a:solidFill>
                  <a:schemeClr val="tx1"/>
                </a:solidFill>
                <a:latin typeface="Times New Roman" panose="02020603050405020304" pitchFamily="18" charset="0"/>
                <a:cs typeface="Times New Roman" panose="02020603050405020304" pitchFamily="18" charset="0"/>
              </a:rPr>
              <a:t>Value Chain analysis Framework</a:t>
            </a:r>
            <a:r>
              <a:rPr lang="en-IN" sz="2100" b="1" dirty="0">
                <a:solidFill>
                  <a:schemeClr val="tx1"/>
                </a:solidFill>
                <a:latin typeface="Times New Roman" panose="02020603050405020304" pitchFamily="18" charset="0"/>
                <a:cs typeface="Times New Roman" panose="02020603050405020304" pitchFamily="18" charset="0"/>
              </a:rPr>
              <a:t>  </a:t>
            </a:r>
            <a:r>
              <a:rPr lang="en-IN" sz="36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4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0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4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100" b="1" u="sng" dirty="0">
                <a:solidFill>
                  <a:schemeClr val="tx1"/>
                </a:solidFill>
                <a:latin typeface="Times New Roman" panose="02020603050405020304" pitchFamily="18" charset="0"/>
                <a:cs typeface="Times New Roman" panose="02020603050405020304" pitchFamily="18" charset="0"/>
              </a:rPr>
              <a:t> </a:t>
            </a:r>
          </a:p>
        </p:txBody>
      </p:sp>
      <p:pic>
        <p:nvPicPr>
          <p:cNvPr id="2097154" name="Content Placeholder 6"/>
          <p:cNvPicPr>
            <a:picLocks noGrp="1" noChangeAspect="1"/>
          </p:cNvPicPr>
          <p:nvPr>
            <p:ph idx="1"/>
          </p:nvPr>
        </p:nvPicPr>
        <p:blipFill>
          <a:blip r:embed="rId2"/>
          <a:stretch>
            <a:fillRect/>
          </a:stretch>
        </p:blipFill>
        <p:spPr>
          <a:xfrm>
            <a:off x="777240" y="1177291"/>
            <a:ext cx="7395988" cy="3609884"/>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a:xfrm>
            <a:off x="2640330" y="148590"/>
            <a:ext cx="6332220" cy="571500"/>
          </a:xfrm>
        </p:spPr>
        <p:txBody>
          <a:bodyPr anchor="t">
            <a:noAutofit/>
          </a:bodyPr>
          <a:lstStyle/>
          <a:p>
            <a:r>
              <a:rPr lang="en-IN" sz="1800" dirty="0"/>
              <a:t> </a:t>
            </a:r>
            <a:r>
              <a:rPr lang="en-IN" sz="1800" u="sng" dirty="0">
                <a:solidFill>
                  <a:schemeClr val="tx1"/>
                </a:solidFill>
                <a:latin typeface="Times New Roman" panose="02020603050405020304" pitchFamily="18" charset="0"/>
                <a:cs typeface="Times New Roman" panose="02020603050405020304" pitchFamily="18" charset="0"/>
              </a:rPr>
              <a:t>Benefits v</a:t>
            </a:r>
            <a:r>
              <a:rPr lang="en-IN" sz="1800" b="1" u="sng" dirty="0">
                <a:solidFill>
                  <a:schemeClr val="tx1"/>
                </a:solidFill>
                <a:latin typeface="Times New Roman" panose="02020603050405020304" pitchFamily="18" charset="0"/>
                <a:cs typeface="Times New Roman" panose="02020603050405020304" pitchFamily="18" charset="0"/>
              </a:rPr>
              <a:t>alue Chain analysis</a:t>
            </a:r>
            <a:r>
              <a:rPr lang="en-IN" sz="1800" b="1" dirty="0">
                <a:solidFill>
                  <a:schemeClr val="tx1"/>
                </a:solidFill>
                <a:latin typeface="Times New Roman" panose="02020603050405020304" pitchFamily="18" charset="0"/>
                <a:cs typeface="Times New Roman" panose="02020603050405020304" pitchFamily="18" charset="0"/>
              </a:rPr>
              <a:t>  </a:t>
            </a:r>
            <a:r>
              <a:rPr lang="en-IN" sz="32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0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2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000" b="1" u="sng" dirty="0">
                <a:solidFill>
                  <a:schemeClr val="tx1"/>
                </a:solidFill>
                <a:latin typeface="Times New Roman" panose="02020603050405020304" pitchFamily="18" charset="0"/>
                <a:cs typeface="Times New Roman" panose="02020603050405020304" pitchFamily="18" charset="0"/>
              </a:rPr>
              <a:t> </a:t>
            </a:r>
            <a:endParaRPr lang="en-IN" sz="1800" dirty="0"/>
          </a:p>
        </p:txBody>
      </p:sp>
      <p:pic>
        <p:nvPicPr>
          <p:cNvPr id="2097155" name="Picture Placeholder 5"/>
          <p:cNvPicPr>
            <a:picLocks noGrp="1" noChangeAspect="1"/>
          </p:cNvPicPr>
          <p:nvPr>
            <p:ph type="pic" idx="1"/>
          </p:nvPr>
        </p:nvPicPr>
        <p:blipFill>
          <a:blip r:embed="rId2"/>
          <a:srcRect l="34169" r="34169"/>
          <a:stretch>
            <a:fillRect/>
          </a:stretch>
        </p:blipFill>
        <p:spPr>
          <a:xfrm>
            <a:off x="0" y="0"/>
            <a:ext cx="2411730" cy="5143500"/>
          </a:xfrm>
        </p:spPr>
      </p:pic>
      <p:sp>
        <p:nvSpPr>
          <p:cNvPr id="1048695" name="Text Placeholder 3"/>
          <p:cNvSpPr>
            <a:spLocks noGrp="1"/>
          </p:cNvSpPr>
          <p:nvPr>
            <p:ph type="body" sz="half" idx="2"/>
          </p:nvPr>
        </p:nvSpPr>
        <p:spPr>
          <a:xfrm>
            <a:off x="2560320" y="868680"/>
            <a:ext cx="6412230" cy="4046220"/>
          </a:xfrm>
        </p:spPr>
        <p:txBody>
          <a:bodyPr>
            <a:normAutofit fontScale="87500"/>
          </a:bodyPr>
          <a:lstStyle/>
          <a:p>
            <a:pPr marL="342900" lvl="0" indent="-342900">
              <a:lnSpc>
                <a:spcPct val="107000"/>
              </a:lnSpc>
              <a:spcAft>
                <a:spcPts val="800"/>
              </a:spcAft>
              <a:buSzPct val="105000"/>
              <a:buFont typeface="+mj-lt"/>
              <a:buAutoNum type="arabicParenR"/>
            </a:pPr>
            <a:endParaRPr lang="en-IN" sz="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SzPct val="105000"/>
              <a:buFont typeface="+mj-lt"/>
              <a:buAutoNum type="arabicParenR"/>
            </a:pPr>
            <a:r>
              <a:rPr lang="en-IN"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It helps in monitoring and control of all the underlying activities to create a competitive advantage in the market.</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2005"/>
              </a:lnSpc>
              <a:spcBef>
                <a:spcPts val="750"/>
              </a:spcBef>
              <a:spcAft>
                <a:spcPts val="750"/>
              </a:spcAft>
              <a:buSzPct val="105000"/>
              <a:buFont typeface="+mj-lt"/>
              <a:buAutoNum type="arabicParenR"/>
            </a:pPr>
            <a:r>
              <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helps to take Supportive decisions for various business activities.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2005"/>
              </a:lnSpc>
              <a:spcBef>
                <a:spcPts val="750"/>
              </a:spcBef>
              <a:spcAft>
                <a:spcPts val="750"/>
              </a:spcAft>
              <a:buSzPct val="105000"/>
              <a:buFont typeface="+mj-lt"/>
              <a:buAutoNum type="arabicParenR"/>
            </a:pPr>
            <a:r>
              <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helps management to Diagnose various points of ineffectiveness.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2005"/>
              </a:lnSpc>
              <a:spcBef>
                <a:spcPts val="750"/>
              </a:spcBef>
              <a:spcAft>
                <a:spcPts val="750"/>
              </a:spcAft>
              <a:buSzPct val="105000"/>
              <a:buFont typeface="+mj-lt"/>
              <a:buAutoNum type="arabicParenR"/>
            </a:pPr>
            <a:r>
              <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helps in Understanding linkages and dependencies between different activities and areas in the business. </a:t>
            </a:r>
          </a:p>
          <a:p>
            <a:pPr marL="342900" lvl="0" indent="-342900" algn="l">
              <a:lnSpc>
                <a:spcPts val="2005"/>
              </a:lnSpc>
              <a:spcBef>
                <a:spcPts val="750"/>
              </a:spcBef>
              <a:spcAft>
                <a:spcPts val="750"/>
              </a:spcAft>
              <a:buSzPct val="105000"/>
              <a:buFont typeface="+mj-lt"/>
              <a:buAutoNum type="arabicParenR"/>
            </a:pPr>
            <a:r>
              <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will Optimize activities to maximize output and minimize organizational expenses.</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ts val="2005"/>
              </a:lnSpc>
              <a:spcBef>
                <a:spcPts val="750"/>
              </a:spcBef>
              <a:spcAft>
                <a:spcPts val="750"/>
              </a:spcAft>
              <a:buSzPct val="105000"/>
              <a:buFont typeface="+mj-lt"/>
              <a:buAutoNum type="arabicParenR"/>
            </a:pPr>
            <a:r>
              <a:rPr lang="en-IN" sz="1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helps in Understanding core competencies and areas of improvement.</a:t>
            </a:r>
            <a:endParaRPr lang="en-IN"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7" name="Title 1"/>
          <p:cNvSpPr>
            <a:spLocks noGrp="1"/>
          </p:cNvSpPr>
          <p:nvPr>
            <p:ph type="title"/>
          </p:nvPr>
        </p:nvSpPr>
        <p:spPr>
          <a:xfrm>
            <a:off x="519545" y="1298864"/>
            <a:ext cx="8520546" cy="832832"/>
          </a:xfrm>
        </p:spPr>
        <p:txBody>
          <a:bodyPr anchor="t">
            <a:noAutofit/>
          </a:bodyPr>
          <a:lstStyle/>
          <a:p>
            <a:r>
              <a:rPr lang="en-US" sz="2800" i="0" cap="all" dirty="0">
                <a:ln>
                  <a:solidFill>
                    <a:schemeClr val="tx1"/>
                  </a:solidFill>
                </a:ln>
                <a:solidFill>
                  <a:srgbClr val="C00000"/>
                </a:solidFill>
                <a:effectLst/>
                <a:latin typeface="Times New Roman" panose="02020603050405020304" pitchFamily="18" charset="0"/>
                <a:cs typeface="Times New Roman" panose="02020603050405020304" pitchFamily="18" charset="0"/>
              </a:rPr>
              <a:t>HOW TO CONDUCT A VALUE CHAIN </a:t>
            </a:r>
            <a:r>
              <a:rPr lang="en-US" sz="2800" i="0" cap="all" dirty="0" smtClean="0">
                <a:ln>
                  <a:solidFill>
                    <a:schemeClr val="tx1"/>
                  </a:solidFill>
                </a:ln>
                <a:solidFill>
                  <a:srgbClr val="C00000"/>
                </a:solidFill>
                <a:effectLst/>
                <a:latin typeface="Times New Roman" panose="02020603050405020304" pitchFamily="18" charset="0"/>
                <a:cs typeface="Times New Roman" panose="02020603050405020304" pitchFamily="18" charset="0"/>
              </a:rPr>
              <a:t>ANALYSIS</a:t>
            </a:r>
            <a:endParaRPr lang="en-IN" sz="2800" dirty="0">
              <a:ln>
                <a:solidFill>
                  <a:schemeClr val="tx1"/>
                </a:solidFill>
              </a:ln>
              <a:solidFill>
                <a:srgbClr val="C00000"/>
              </a:solidFill>
              <a:latin typeface="Times New Roman" panose="02020603050405020304" pitchFamily="18" charset="0"/>
              <a:cs typeface="Times New Roman" panose="02020603050405020304" pitchFamily="18" charset="0"/>
            </a:endParaRPr>
          </a:p>
        </p:txBody>
      </p:sp>
      <p:pic>
        <p:nvPicPr>
          <p:cNvPr id="2097156" name="Picture 4" descr="7 Key Elements to Include in your Cost Management Plan - PM Tips"/>
          <p:cNvPicPr>
            <a:picLocks noGrp="1" noChangeAspect="1" noChangeArrowheads="1"/>
          </p:cNvPicPr>
          <p:nvPr>
            <p:ph type="pic" idx="1"/>
          </p:nvPr>
        </p:nvPicPr>
        <p:blipFill>
          <a:blip r:embed="rId2"/>
          <a:srcRect l="16098" r="16098"/>
          <a:stretch>
            <a:fillRect/>
          </a:stretch>
        </p:blipFill>
        <p:spPr bwMode="auto">
          <a:xfrm>
            <a:off x="0" y="0"/>
            <a:ext cx="9144000" cy="2874646"/>
          </a:xfrm>
          <a:prstGeom prst="rect">
            <a:avLst/>
          </a:prstGeom>
          <a:ln>
            <a:noFill/>
          </a:ln>
          <a:effectLst>
            <a:softEdge rad="112500"/>
          </a:effectLst>
        </p:spPr>
      </p:pic>
      <p:sp>
        <p:nvSpPr>
          <p:cNvPr id="1048696" name="Text Placeholder 3"/>
          <p:cNvSpPr>
            <a:spLocks noGrp="1"/>
          </p:cNvSpPr>
          <p:nvPr>
            <p:ph type="body" sz="half" idx="2"/>
          </p:nvPr>
        </p:nvSpPr>
        <p:spPr>
          <a:xfrm>
            <a:off x="251460" y="2524991"/>
            <a:ext cx="8788631" cy="2527069"/>
          </a:xfrm>
        </p:spPr>
        <p:txBody>
          <a:bodyPr>
            <a:normAutofit fontScale="62500" lnSpcReduction="20000"/>
          </a:bodyPr>
          <a:lstStyle/>
          <a:p>
            <a:r>
              <a:rPr lang="en-US" sz="800" b="1" i="0" dirty="0">
                <a:solidFill>
                  <a:srgbClr val="181818"/>
                </a:solidFill>
                <a:effectLst/>
                <a:latin typeface="Times New Roman" panose="02020603050405020304" pitchFamily="18" charset="0"/>
                <a:cs typeface="Times New Roman" panose="02020603050405020304" pitchFamily="18" charset="0"/>
              </a:rPr>
              <a:t> </a:t>
            </a:r>
            <a:endParaRPr lang="en-US" sz="1400" b="1" i="0" dirty="0">
              <a:solidFill>
                <a:srgbClr val="181818"/>
              </a:solidFill>
              <a:effectLst/>
              <a:latin typeface="Times New Roman" panose="02020603050405020304" pitchFamily="18" charset="0"/>
              <a:cs typeface="Times New Roman" panose="02020603050405020304" pitchFamily="18" charset="0"/>
            </a:endParaRPr>
          </a:p>
          <a:p>
            <a:endParaRPr lang="en-US" sz="4600" b="1" i="0" dirty="0">
              <a:solidFill>
                <a:srgbClr val="181818"/>
              </a:solidFill>
              <a:effectLst/>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4600" b="1" i="0" dirty="0">
                <a:effectLst/>
                <a:latin typeface="Times New Roman" panose="02020603050405020304" pitchFamily="18" charset="0"/>
                <a:cs typeface="Times New Roman" panose="02020603050405020304" pitchFamily="18" charset="0"/>
              </a:rPr>
              <a:t>Identify Value Chain Activities</a:t>
            </a:r>
          </a:p>
          <a:p>
            <a:pPr marL="285750" indent="-285750">
              <a:buFont typeface="Wingdings" panose="05000000000000000000" pitchFamily="2" charset="2"/>
              <a:buChar char="q"/>
            </a:pPr>
            <a:r>
              <a:rPr lang="en-US" sz="4600" b="1" i="0" dirty="0">
                <a:effectLst/>
                <a:latin typeface="Times New Roman" panose="02020603050405020304" pitchFamily="18" charset="0"/>
                <a:cs typeface="Times New Roman" panose="02020603050405020304" pitchFamily="18" charset="0"/>
              </a:rPr>
              <a:t>Determine the Cost and Value of Activities</a:t>
            </a:r>
          </a:p>
          <a:p>
            <a:pPr marL="285750" indent="-285750" algn="l">
              <a:buFont typeface="Wingdings" panose="05000000000000000000" pitchFamily="2" charset="2"/>
              <a:buChar char="q"/>
            </a:pPr>
            <a:r>
              <a:rPr lang="en-US" sz="4600" b="1" i="0" dirty="0">
                <a:effectLst/>
                <a:latin typeface="Times New Roman" panose="02020603050405020304" pitchFamily="18" charset="0"/>
                <a:cs typeface="Times New Roman" panose="02020603050405020304" pitchFamily="18" charset="0"/>
              </a:rPr>
              <a:t>Identify Opportunities for Competitive Advantage</a:t>
            </a:r>
          </a:p>
          <a:p>
            <a:r>
              <a:rPr lang="en-US" sz="1800" b="1" dirty="0">
                <a:latin typeface="Times New Roman" panose="02020603050405020304" pitchFamily="18" charset="0"/>
                <a:cs typeface="Times New Roman" panose="02020603050405020304" pitchFamily="18" charset="0"/>
              </a:rPr>
              <a:t/>
            </a:r>
            <a:br>
              <a:rPr lang="en-US" sz="1800" b="1" dirty="0">
                <a:latin typeface="Times New Roman" panose="02020603050405020304" pitchFamily="18" charset="0"/>
                <a:cs typeface="Times New Roman" panose="02020603050405020304" pitchFamily="18" charset="0"/>
              </a:rPr>
            </a:br>
            <a:endParaRPr lang="en-IN" sz="1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a:xfrm>
            <a:off x="348702" y="205213"/>
            <a:ext cx="8358880" cy="553323"/>
          </a:xfrm>
        </p:spPr>
        <p:txBody>
          <a:bodyPr anchor="t">
            <a:noAutofit/>
          </a:bodyPr>
          <a:lstStyle/>
          <a:p>
            <a:r>
              <a:rPr lang="en-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IN" sz="2000" b="1" u="sng" dirty="0">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Supply Chain Analysis</a:t>
            </a:r>
            <a:r>
              <a:rPr lang="en-IN" sz="2000" b="1" u="sng" dirty="0">
                <a:solidFill>
                  <a:schemeClr val="bg1">
                    <a:lumMod val="95000"/>
                    <a:lumOff val="5000"/>
                  </a:schemeClr>
                </a:solidFill>
                <a:effectLst/>
                <a:latin typeface="Arial Black" panose="020B0A04020102020204" pitchFamily="34" charset="0"/>
                <a:ea typeface="Calibri" panose="020F0502020204030204" pitchFamily="34" charset="0"/>
                <a:cs typeface="Times New Roman" panose="02020603050405020304" pitchFamily="18" charset="0"/>
              </a:rPr>
              <a:t> </a:t>
            </a:r>
            <a:r>
              <a:rPr lang="en-IN" sz="2000" b="1" u="sng" dirty="0" smtClean="0">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V/S </a:t>
            </a:r>
            <a:r>
              <a:rPr lang="en-IN" sz="2000" b="1" u="sng" dirty="0">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Value Chain Analysis</a:t>
            </a:r>
            <a:r>
              <a:rPr lang="en-IN" sz="2000" b="1" dirty="0">
                <a:solidFill>
                  <a:schemeClr val="bg1">
                    <a:lumMod val="95000"/>
                    <a:lumOff val="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24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05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8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100" b="1" i="1" dirty="0">
                <a:ln w="6600">
                  <a:solidFill>
                    <a:schemeClr val="accent2"/>
                  </a:solidFill>
                  <a:prstDash val="solid"/>
                </a:ln>
                <a:solidFill>
                  <a:schemeClr val="tx1"/>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a:t>
            </a:r>
            <a:r>
              <a:rPr lang="en-IN" sz="1800" b="1" u="sng" dirty="0">
                <a:solidFill>
                  <a:schemeClr val="tx1"/>
                </a:solidFill>
                <a:latin typeface="Times New Roman" panose="02020603050405020304" pitchFamily="18" charset="0"/>
                <a:cs typeface="Times New Roman" panose="02020603050405020304" pitchFamily="18" charset="0"/>
              </a:rPr>
              <a:t> </a:t>
            </a:r>
            <a:r>
              <a:rPr lang="en-IN"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r>
            <a:br>
              <a:rPr lang="en-IN"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IN" sz="6000" dirty="0">
              <a:solidFill>
                <a:schemeClr val="tx1"/>
              </a:solidFill>
            </a:endParaRPr>
          </a:p>
        </p:txBody>
      </p:sp>
      <p:graphicFrame>
        <p:nvGraphicFramePr>
          <p:cNvPr id="4194304" name="Content Placeholder 3"/>
          <p:cNvGraphicFramePr>
            <a:graphicFrameLocks noGrp="1"/>
          </p:cNvGraphicFramePr>
          <p:nvPr>
            <p:ph idx="1"/>
            <p:extLst>
              <p:ext uri="{D42A27DB-BD31-4B8C-83A1-F6EECF244321}">
                <p14:modId xmlns:p14="http://schemas.microsoft.com/office/powerpoint/2010/main" val="1490384408"/>
              </p:ext>
            </p:extLst>
          </p:nvPr>
        </p:nvGraphicFramePr>
        <p:xfrm>
          <a:off x="445770" y="910487"/>
          <a:ext cx="7692390" cy="3667149"/>
        </p:xfrm>
        <a:graphic>
          <a:graphicData uri="http://schemas.openxmlformats.org/drawingml/2006/table">
            <a:tbl>
              <a:tblPr firstRow="1" firstCol="1" bandRow="1">
                <a:tableStyleId>{5C22544A-7EE6-4342-B048-85BDC9FD1C3A}</a:tableStyleId>
              </a:tblPr>
              <a:tblGrid>
                <a:gridCol w="1725930">
                  <a:extLst>
                    <a:ext uri="{9D8B030D-6E8A-4147-A177-3AD203B41FA5}">
                      <a16:colId xmlns:a16="http://schemas.microsoft.com/office/drawing/2014/main" xmlns="" val="20000"/>
                    </a:ext>
                  </a:extLst>
                </a:gridCol>
                <a:gridCol w="3339171">
                  <a:extLst>
                    <a:ext uri="{9D8B030D-6E8A-4147-A177-3AD203B41FA5}">
                      <a16:colId xmlns:a16="http://schemas.microsoft.com/office/drawing/2014/main" xmlns="" val="20001"/>
                    </a:ext>
                  </a:extLst>
                </a:gridCol>
                <a:gridCol w="2627289">
                  <a:extLst>
                    <a:ext uri="{9D8B030D-6E8A-4147-A177-3AD203B41FA5}">
                      <a16:colId xmlns:a16="http://schemas.microsoft.com/office/drawing/2014/main" xmlns="" val="20002"/>
                    </a:ext>
                  </a:extLst>
                </a:gridCol>
              </a:tblGrid>
              <a:tr h="765248">
                <a:tc>
                  <a:txBody>
                    <a:bodyPr/>
                    <a:lstStyle/>
                    <a:p>
                      <a:pPr>
                        <a:lnSpc>
                          <a:spcPct val="107000"/>
                        </a:lnSpc>
                        <a:spcAft>
                          <a:spcPts val="800"/>
                        </a:spcAft>
                      </a:pPr>
                      <a:r>
                        <a:rPr lang="en-IN" sz="1400" cap="all" dirty="0">
                          <a:solidFill>
                            <a:schemeClr val="tx1"/>
                          </a:solidFill>
                          <a:effectLst/>
                        </a:rPr>
                        <a:t>BASIS FOR COMPARISON</a:t>
                      </a:r>
                      <a:endParaRPr lang="en-IN"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800"/>
                        </a:spcAft>
                      </a:pPr>
                      <a:r>
                        <a:rPr lang="en-IN" sz="1400" cap="all" dirty="0">
                          <a:solidFill>
                            <a:schemeClr val="tx1"/>
                          </a:solidFill>
                          <a:effectLst/>
                        </a:rPr>
                        <a:t>SUPPLY CHAIN Analysis</a:t>
                      </a:r>
                      <a:endParaRPr lang="en-IN"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a:lnSpc>
                          <a:spcPct val="107000"/>
                        </a:lnSpc>
                        <a:spcAft>
                          <a:spcPts val="800"/>
                        </a:spcAft>
                      </a:pPr>
                      <a:r>
                        <a:rPr lang="en-IN" sz="1400" cap="all" dirty="0">
                          <a:solidFill>
                            <a:schemeClr val="tx1"/>
                          </a:solidFill>
                          <a:effectLst/>
                        </a:rPr>
                        <a:t>VALUE CHAIN Analysis</a:t>
                      </a:r>
                      <a:endParaRPr lang="en-IN"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xmlns="" val="10000"/>
                  </a:ext>
                </a:extLst>
              </a:tr>
              <a:tr h="994729">
                <a:tc>
                  <a:txBody>
                    <a:bodyPr/>
                    <a:lstStyle/>
                    <a:p>
                      <a:pPr>
                        <a:lnSpc>
                          <a:spcPct val="107000"/>
                        </a:lnSpc>
                        <a:spcAft>
                          <a:spcPts val="800"/>
                        </a:spcAft>
                      </a:pPr>
                      <a:r>
                        <a:rPr lang="en-IN" sz="1400" dirty="0">
                          <a:effectLst/>
                        </a:rPr>
                        <a:t>Meaning</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The integration of all the activities involved in the procurement, conversion and logistics of the product is known as Supply Chain.</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Value Chain is defined as the series of activities, that adds value to the product.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1"/>
                  </a:ext>
                </a:extLst>
              </a:tr>
              <a:tr h="430734">
                <a:tc>
                  <a:txBody>
                    <a:bodyPr/>
                    <a:lstStyle/>
                    <a:p>
                      <a:pPr>
                        <a:lnSpc>
                          <a:spcPct val="107000"/>
                        </a:lnSpc>
                        <a:spcAft>
                          <a:spcPts val="800"/>
                        </a:spcAft>
                      </a:pPr>
                      <a:r>
                        <a:rPr lang="en-IN" sz="1400" dirty="0">
                          <a:effectLst/>
                        </a:rPr>
                        <a:t>Originated from</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Operation Management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Business Management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2"/>
                  </a:ext>
                </a:extLst>
              </a:tr>
              <a:tr h="408424">
                <a:tc>
                  <a:txBody>
                    <a:bodyPr/>
                    <a:lstStyle/>
                    <a:p>
                      <a:pPr>
                        <a:lnSpc>
                          <a:spcPct val="107000"/>
                        </a:lnSpc>
                        <a:spcAft>
                          <a:spcPts val="800"/>
                        </a:spcAft>
                      </a:pPr>
                      <a:r>
                        <a:rPr lang="en-IN" sz="1400">
                          <a:effectLst/>
                        </a:rPr>
                        <a:t>Concept</a:t>
                      </a:r>
                      <a:endParaRPr lang="en-IN" sz="10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Conveyance</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Value Addition in the product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3"/>
                  </a:ext>
                </a:extLst>
              </a:tr>
              <a:tr h="534007">
                <a:tc>
                  <a:txBody>
                    <a:bodyPr/>
                    <a:lstStyle/>
                    <a:p>
                      <a:pPr>
                        <a:lnSpc>
                          <a:spcPct val="107000"/>
                        </a:lnSpc>
                        <a:spcAft>
                          <a:spcPts val="800"/>
                        </a:spcAft>
                      </a:pPr>
                      <a:r>
                        <a:rPr lang="en-IN" sz="1400" dirty="0">
                          <a:effectLst/>
                        </a:rPr>
                        <a:t>Sequence</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Product Request - Supply Chain – Customer</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Customer Request - Value Chain – Product</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4"/>
                  </a:ext>
                </a:extLst>
              </a:tr>
              <a:tr h="534007">
                <a:tc>
                  <a:txBody>
                    <a:bodyPr/>
                    <a:lstStyle/>
                    <a:p>
                      <a:pPr>
                        <a:lnSpc>
                          <a:spcPct val="107000"/>
                        </a:lnSpc>
                        <a:spcAft>
                          <a:spcPts val="800"/>
                        </a:spcAft>
                      </a:pPr>
                      <a:r>
                        <a:rPr lang="en-IN" sz="1400" dirty="0">
                          <a:effectLst/>
                        </a:rPr>
                        <a:t>Objective</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Customer Satisfaction</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IN" sz="1400" dirty="0">
                          <a:effectLst/>
                        </a:rPr>
                        <a:t>Gaining competitive advantage</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0005"/>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TotalTime>
  <Words>397</Words>
  <Application>Microsoft Office PowerPoint</Application>
  <PresentationFormat>On-screen Show (16:9)</PresentationFormat>
  <Paragraphs>76</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PowerPoint Presentation</vt:lpstr>
      <vt:lpstr>Introduction  ......</vt:lpstr>
      <vt:lpstr>Meaning ......</vt:lpstr>
      <vt:lpstr>PowerPoint Presentation</vt:lpstr>
      <vt:lpstr>PowerPoint Presentation</vt:lpstr>
      <vt:lpstr>Value Chain analysis Framework  ...... </vt:lpstr>
      <vt:lpstr> Benefits value Chain analysis  ...... </vt:lpstr>
      <vt:lpstr>HOW TO CONDUCT A VALUE CHAIN ANALYSIS</vt:lpstr>
      <vt:lpstr> Supply Chain Analysis V/S Value Chain Analysis  ......  </vt:lpstr>
      <vt:lpstr>Case Study       Coca Cola Value Chain Analysis  </vt:lpstr>
      <vt:lpstr>    Coca Cola is one of the most recognizable brands globally. Known for its strong brand image and global presence, Coca Cola has several billion dollar brands in its portfolio.   However, running a large and successful brand also requires managing the value chain successfully.  Here is a value chain framework of Coca Cola. Like here we can analyze Their primary and supportive activities and how its work there :-</vt:lpstr>
      <vt:lpstr>PowerPoint Presentation</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Redmi Y2</dc:creator>
  <cp:lastModifiedBy>Admin</cp:lastModifiedBy>
  <cp:revision>11</cp:revision>
  <dcterms:created xsi:type="dcterms:W3CDTF">2022-01-10T06:05:14Z</dcterms:created>
  <dcterms:modified xsi:type="dcterms:W3CDTF">2023-03-01T09:48:11Z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61f8c203855c46298aa67e9674187c6a</vt:lpwstr>
  </property>
</Properties>
</file>